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5"/>
  </p:notesMasterIdLst>
  <p:sldIdLst>
    <p:sldId id="256" r:id="rId38"/>
    <p:sldId id="257" r:id="rId39"/>
    <p:sldId id="258" r:id="rId40"/>
    <p:sldId id="259" r:id="rId41"/>
    <p:sldId id="260" r:id="rId42"/>
    <p:sldId id="261" r:id="rId43"/>
    <p:sldId id="262"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
      <p:font typeface="Now" charset="1" panose="00000500000000000000"/>
      <p:regular r:id="rId20"/>
    </p:embeddedFont>
    <p:embeddedFont>
      <p:font typeface="Now Bold" charset="1" panose="00000800000000000000"/>
      <p:regular r:id="rId21"/>
    </p:embeddedFont>
    <p:embeddedFont>
      <p:font typeface="Now Thin" charset="1" panose="00000300000000000000"/>
      <p:regular r:id="rId22"/>
    </p:embeddedFont>
    <p:embeddedFont>
      <p:font typeface="Now Light" charset="1" panose="00000400000000000000"/>
      <p:regular r:id="rId23"/>
    </p:embeddedFont>
    <p:embeddedFont>
      <p:font typeface="Now Medium" charset="1" panose="00000600000000000000"/>
      <p:regular r:id="rId24"/>
    </p:embeddedFont>
    <p:embeddedFont>
      <p:font typeface="Now Heavy" charset="1" panose="00000A00000000000000"/>
      <p:regular r:id="rId25"/>
    </p:embeddedFont>
    <p:embeddedFont>
      <p:font typeface="Open Sauce" charset="1" panose="00000500000000000000"/>
      <p:regular r:id="rId26"/>
    </p:embeddedFont>
    <p:embeddedFont>
      <p:font typeface="Open Sauce Bold" charset="1" panose="00000800000000000000"/>
      <p:regular r:id="rId27"/>
    </p:embeddedFont>
    <p:embeddedFont>
      <p:font typeface="Open Sauce Italics" charset="1" panose="00000500000000000000"/>
      <p:regular r:id="rId28"/>
    </p:embeddedFont>
    <p:embeddedFont>
      <p:font typeface="Open Sauce Bold Italics" charset="1" panose="00000800000000000000"/>
      <p:regular r:id="rId29"/>
    </p:embeddedFont>
    <p:embeddedFont>
      <p:font typeface="Open Sauce Light" charset="1" panose="00000400000000000000"/>
      <p:regular r:id="rId30"/>
    </p:embeddedFont>
    <p:embeddedFont>
      <p:font typeface="Open Sauce Light Italics" charset="1" panose="00000400000000000000"/>
      <p:regular r:id="rId31"/>
    </p:embeddedFont>
    <p:embeddedFont>
      <p:font typeface="Open Sauce Medium" charset="1" panose="00000600000000000000"/>
      <p:regular r:id="rId32"/>
    </p:embeddedFont>
    <p:embeddedFont>
      <p:font typeface="Open Sauce Medium Italics" charset="1" panose="00000600000000000000"/>
      <p:regular r:id="rId33"/>
    </p:embeddedFont>
    <p:embeddedFont>
      <p:font typeface="Open Sauce Semi-Bold" charset="1" panose="00000700000000000000"/>
      <p:regular r:id="rId34"/>
    </p:embeddedFont>
    <p:embeddedFont>
      <p:font typeface="Open Sauce Semi-Bold Italics" charset="1" panose="00000700000000000000"/>
      <p:regular r:id="rId35"/>
    </p:embeddedFont>
    <p:embeddedFont>
      <p:font typeface="Open Sauce Heavy" charset="1" panose="00000A00000000000000"/>
      <p:regular r:id="rId36"/>
    </p:embeddedFont>
    <p:embeddedFont>
      <p:font typeface="Open Sauce Heavy Italics" charset="1" panose="00000A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notesMasters/notesMaster1.xml" Type="http://schemas.openxmlformats.org/officeDocument/2006/relationships/notesMaster"/><Relationship Id="rId46" Target="theme/theme2.xml" Type="http://schemas.openxmlformats.org/officeDocument/2006/relationships/theme"/><Relationship Id="rId47" Target="notesSlides/notesSlide1.xml" Type="http://schemas.openxmlformats.org/officeDocument/2006/relationships/notesSlide"/><Relationship Id="rId48" Target="notesSlides/notesSlide2.xml" Type="http://schemas.openxmlformats.org/officeDocument/2006/relationships/note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png>
</file>

<file path=ppt/media/image15.png>
</file>

<file path=ppt/media/image16.jpeg>
</file>

<file path=ppt/media/image17.png>
</file>

<file path=ppt/media/image18.svg>
</file>

<file path=ppt/media/image19.png>
</file>

<file path=ppt/media/image2.svg>
</file>

<file path=ppt/media/image20.svg>
</file>

<file path=ppt/media/image21.png>
</file>

<file path=ppt/media/image22.png>
</file>

<file path=ppt/media/image23.png>
</file>

<file path=ppt/media/image24.png>
</file>

<file path=ppt/media/image25.sv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Node js as my runtime environment to run JavaScript code on my server side</a:t>
            </a:r>
          </a:p>
          <a:p>
            <a:r>
              <a:rPr lang="en-US"/>
              <a:t/>
            </a:r>
          </a:p>
          <a:p>
            <a:r>
              <a:rPr lang="en-US"/>
              <a:t>Bcrypt for hashing passwords and storing the securely</a:t>
            </a:r>
          </a:p>
          <a:p>
            <a:r>
              <a:rPr lang="en-US"/>
              <a:t/>
            </a:r>
          </a:p>
          <a:p>
            <a:r>
              <a:rPr lang="en-US"/>
              <a:t>ReactNative is used for building mobile applications using JavaScript and React and it allows to create cross-platform apps that have a native look and feel</a:t>
            </a:r>
          </a:p>
          <a:p>
            <a:r>
              <a:rPr lang="en-US"/>
              <a:t/>
            </a:r>
          </a:p>
          <a:p>
            <a:r>
              <a:rPr lang="en-US"/>
              <a:t>MongoDB is a document-oriented NoSQL database that stores data in flexible, JSON-like documents which is known for its scalability, flexibility, and ease of use</a:t>
            </a:r>
          </a:p>
          <a:p>
            <a:r>
              <a:rPr lang="en-US"/>
              <a:t/>
            </a:r>
          </a:p>
          <a:p>
            <a:r>
              <a:rPr lang="en-US"/>
              <a:t>JSON Web Token: which is a compact, URL-safe means of representing data between server and client side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Bcrypt is a cryptographic hashing function used for securely storing passwords by generating a hashed representation of the password string</a:t>
            </a:r>
          </a:p>
          <a:p>
            <a:r>
              <a:rPr lang="en-US"/>
              <a:t>it is intentionally slow and computationally expensive, making it resistant to brute-force attacks</a:t>
            </a:r>
          </a:p>
          <a:p>
            <a:r>
              <a:rPr lang="en-US"/>
              <a:t/>
            </a:r>
          </a:p>
          <a:p>
            <a:r>
              <a:rPr lang="en-US"/>
              <a:t>JSON Web Token is used for authentication and authorization of users, it securely transmits information between my client and server side.</a:t>
            </a:r>
          </a:p>
          <a:p>
            <a:r>
              <a:rPr lang="en-US"/>
              <a:t>it contains a </a:t>
            </a:r>
          </a:p>
          <a:p>
            <a:r>
              <a:rPr lang="en-US"/>
              <a:t>Header: specifies the type of token and hashing algorithm used to create the signature</a:t>
            </a:r>
          </a:p>
          <a:p>
            <a:r>
              <a:rPr lang="en-US"/>
              <a:t>Payload: the user information</a:t>
            </a:r>
          </a:p>
          <a:p>
            <a:r>
              <a:rPr lang="en-US"/>
              <a:t>Secret Key:  which is used to sign the token to ensure it hasn't been tampered with</a:t>
            </a:r>
          </a:p>
          <a:p>
            <a:r>
              <a:rPr lang="en-US"/>
              <a:t/>
            </a:r>
          </a:p>
          <a:p>
            <a:r>
              <a:rPr lang="en-US"/>
              <a:t>POST requests typically send data in the request body, which is not visible in the URL like with GET requests. This means sensitive information, such as passwords or user details, is less likely to be exposed in server logs or browser history.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11" Target="../media/image15.png" Type="http://schemas.openxmlformats.org/officeDocument/2006/relationships/image"/><Relationship Id="rId2" Target="../notesSlides/notesSlide1.xml" Type="http://schemas.openxmlformats.org/officeDocument/2006/relationships/notesSlid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1.png" Type="http://schemas.openxmlformats.org/officeDocument/2006/relationships/image"/><Relationship Id="rId8" Target="../media/image12.svg" Type="http://schemas.openxmlformats.org/officeDocument/2006/relationships/image"/><Relationship Id="rId9" Target="../media/image1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2" Target="../notesSlides/notesSlide2.xml" Type="http://schemas.openxmlformats.org/officeDocument/2006/relationships/notesSlide"/><Relationship Id="rId3" Target="../media/image16.jpe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 Id="rId6" Target="../media/image19.png" Type="http://schemas.openxmlformats.org/officeDocument/2006/relationships/image"/><Relationship Id="rId7" Target="../media/image20.sv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 Id="rId4" Target="../media/image2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svg" Type="http://schemas.openxmlformats.org/officeDocument/2006/relationships/image"/><Relationship Id="rId4" Target="../media/image26.png" Type="http://schemas.openxmlformats.org/officeDocument/2006/relationships/image"/><Relationship Id="rId5"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5400000">
            <a:off x="11392544" y="4154952"/>
            <a:ext cx="11958151" cy="1929323"/>
            <a:chOff x="0" y="0"/>
            <a:chExt cx="3149472" cy="508135"/>
          </a:xfrm>
        </p:grpSpPr>
        <p:sp>
          <p:nvSpPr>
            <p:cNvPr name="Freeform 3" id="3"/>
            <p:cNvSpPr/>
            <p:nvPr/>
          </p:nvSpPr>
          <p:spPr>
            <a:xfrm flipH="false" flipV="false" rot="0">
              <a:off x="0" y="0"/>
              <a:ext cx="3149472" cy="508135"/>
            </a:xfrm>
            <a:custGeom>
              <a:avLst/>
              <a:gdLst/>
              <a:ahLst/>
              <a:cxnLst/>
              <a:rect r="r" b="b" t="t" l="l"/>
              <a:pathLst>
                <a:path h="508135" w="3149472">
                  <a:moveTo>
                    <a:pt x="0" y="0"/>
                  </a:moveTo>
                  <a:lnTo>
                    <a:pt x="3149472" y="0"/>
                  </a:lnTo>
                  <a:lnTo>
                    <a:pt x="3149472" y="508135"/>
                  </a:lnTo>
                  <a:lnTo>
                    <a:pt x="0" y="508135"/>
                  </a:lnTo>
                  <a:close/>
                </a:path>
              </a:pathLst>
            </a:custGeom>
            <a:solidFill>
              <a:srgbClr val="145DA0"/>
            </a:solidFill>
          </p:spPr>
        </p:sp>
        <p:sp>
          <p:nvSpPr>
            <p:cNvPr name="TextBox 4" id="4"/>
            <p:cNvSpPr txBox="true"/>
            <p:nvPr/>
          </p:nvSpPr>
          <p:spPr>
            <a:xfrm>
              <a:off x="0" y="-28575"/>
              <a:ext cx="3149472" cy="536710"/>
            </a:xfrm>
            <a:prstGeom prst="rect">
              <a:avLst/>
            </a:prstGeom>
          </p:spPr>
          <p:txBody>
            <a:bodyPr anchor="ctr" rtlCol="false" tIns="50800" lIns="50800" bIns="50800" rIns="50800"/>
            <a:lstStyle/>
            <a:p>
              <a:pPr algn="ctr">
                <a:lnSpc>
                  <a:spcPts val="2590"/>
                </a:lnSpc>
              </a:pPr>
            </a:p>
          </p:txBody>
        </p:sp>
      </p:grpSp>
      <p:sp>
        <p:nvSpPr>
          <p:cNvPr name="Freeform 5" id="5"/>
          <p:cNvSpPr/>
          <p:nvPr/>
        </p:nvSpPr>
        <p:spPr>
          <a:xfrm flipH="false" flipV="false" rot="0">
            <a:off x="11208957" y="-1011147"/>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0380940" y="649592"/>
            <a:ext cx="7516996" cy="8987817"/>
            <a:chOff x="0" y="0"/>
            <a:chExt cx="8603361" cy="10286746"/>
          </a:xfrm>
        </p:grpSpPr>
        <p:sp>
          <p:nvSpPr>
            <p:cNvPr name="Freeform 7" id="7"/>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4"/>
              <a:stretch>
                <a:fillRect l="-29711" t="0" r="-29711" b="0"/>
              </a:stretch>
            </a:blipFill>
          </p:spPr>
        </p:sp>
      </p:grpSp>
      <p:sp>
        <p:nvSpPr>
          <p:cNvPr name="Freeform 8" id="8"/>
          <p:cNvSpPr/>
          <p:nvPr/>
        </p:nvSpPr>
        <p:spPr>
          <a:xfrm flipH="false" flipV="false" rot="0">
            <a:off x="-295175" y="8630507"/>
            <a:ext cx="2647750" cy="2647750"/>
          </a:xfrm>
          <a:custGeom>
            <a:avLst/>
            <a:gdLst/>
            <a:ahLst/>
            <a:cxnLst/>
            <a:rect r="r" b="b" t="t" l="l"/>
            <a:pathLst>
              <a:path h="2647750" w="2647750">
                <a:moveTo>
                  <a:pt x="0" y="0"/>
                </a:moveTo>
                <a:lnTo>
                  <a:pt x="2647750" y="0"/>
                </a:lnTo>
                <a:lnTo>
                  <a:pt x="2647750" y="2647751"/>
                </a:lnTo>
                <a:lnTo>
                  <a:pt x="0" y="26477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2790162" y="312728"/>
            <a:ext cx="3065417" cy="3065417"/>
          </a:xfrm>
          <a:custGeom>
            <a:avLst/>
            <a:gdLst/>
            <a:ahLst/>
            <a:cxnLst/>
            <a:rect r="r" b="b" t="t" l="l"/>
            <a:pathLst>
              <a:path h="3065417" w="3065417">
                <a:moveTo>
                  <a:pt x="0" y="0"/>
                </a:moveTo>
                <a:lnTo>
                  <a:pt x="3065417" y="0"/>
                </a:lnTo>
                <a:lnTo>
                  <a:pt x="3065417" y="3065417"/>
                </a:lnTo>
                <a:lnTo>
                  <a:pt x="0" y="3065417"/>
                </a:lnTo>
                <a:lnTo>
                  <a:pt x="0" y="0"/>
                </a:lnTo>
                <a:close/>
              </a:path>
            </a:pathLst>
          </a:custGeom>
          <a:blipFill>
            <a:blip r:embed="rId5"/>
            <a:stretch>
              <a:fillRect l="0" t="0" r="0" b="0"/>
            </a:stretch>
          </a:blipFill>
        </p:spPr>
      </p:sp>
      <p:sp>
        <p:nvSpPr>
          <p:cNvPr name="TextBox 10" id="10"/>
          <p:cNvSpPr txBox="true"/>
          <p:nvPr/>
        </p:nvSpPr>
        <p:spPr>
          <a:xfrm rot="0">
            <a:off x="1573748" y="7036704"/>
            <a:ext cx="7913921" cy="462835"/>
          </a:xfrm>
          <a:prstGeom prst="rect">
            <a:avLst/>
          </a:prstGeom>
        </p:spPr>
        <p:txBody>
          <a:bodyPr anchor="t" rtlCol="false" tIns="0" lIns="0" bIns="0" rIns="0">
            <a:spAutoFit/>
          </a:bodyPr>
          <a:lstStyle/>
          <a:p>
            <a:pPr algn="l" marL="0" indent="0" lvl="0">
              <a:lnSpc>
                <a:spcPts val="3727"/>
              </a:lnSpc>
              <a:spcBef>
                <a:spcPct val="0"/>
              </a:spcBef>
            </a:pPr>
            <a:r>
              <a:rPr lang="en-US" sz="3030">
                <a:solidFill>
                  <a:srgbClr val="56AEFF"/>
                </a:solidFill>
                <a:latin typeface="DM Sans Italics"/>
              </a:rPr>
              <a:t>Presented by: Patryk Milkiewicz</a:t>
            </a:r>
          </a:p>
        </p:txBody>
      </p:sp>
      <p:sp>
        <p:nvSpPr>
          <p:cNvPr name="TextBox 11" id="11"/>
          <p:cNvSpPr txBox="true"/>
          <p:nvPr/>
        </p:nvSpPr>
        <p:spPr>
          <a:xfrm rot="0">
            <a:off x="1573748" y="3625154"/>
            <a:ext cx="10959085" cy="1443990"/>
          </a:xfrm>
          <a:prstGeom prst="rect">
            <a:avLst/>
          </a:prstGeom>
        </p:spPr>
        <p:txBody>
          <a:bodyPr anchor="t" rtlCol="false" tIns="0" lIns="0" bIns="0" rIns="0">
            <a:spAutoFit/>
          </a:bodyPr>
          <a:lstStyle/>
          <a:p>
            <a:pPr>
              <a:lnSpc>
                <a:spcPts val="11288"/>
              </a:lnSpc>
            </a:pPr>
            <a:r>
              <a:rPr lang="en-US" sz="9407">
                <a:solidFill>
                  <a:srgbClr val="FFFBFB"/>
                </a:solidFill>
                <a:latin typeface="Now Bold"/>
              </a:rPr>
              <a:t>CANTEEN</a:t>
            </a:r>
          </a:p>
        </p:txBody>
      </p:sp>
      <p:sp>
        <p:nvSpPr>
          <p:cNvPr name="TextBox 12" id="12"/>
          <p:cNvSpPr txBox="true"/>
          <p:nvPr/>
        </p:nvSpPr>
        <p:spPr>
          <a:xfrm rot="0">
            <a:off x="1573748" y="5327661"/>
            <a:ext cx="9659937" cy="960120"/>
          </a:xfrm>
          <a:prstGeom prst="rect">
            <a:avLst/>
          </a:prstGeom>
        </p:spPr>
        <p:txBody>
          <a:bodyPr anchor="t" rtlCol="false" tIns="0" lIns="0" bIns="0" rIns="0">
            <a:spAutoFit/>
          </a:bodyPr>
          <a:lstStyle/>
          <a:p>
            <a:pPr>
              <a:lnSpc>
                <a:spcPts val="7449"/>
              </a:lnSpc>
            </a:pPr>
            <a:r>
              <a:rPr lang="en-US" sz="6207">
                <a:solidFill>
                  <a:srgbClr val="56AEFF"/>
                </a:solidFill>
                <a:latin typeface="Now Bold"/>
              </a:rPr>
              <a:t>ON THE GO</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0">
            <a:off x="4488303" y="2925562"/>
            <a:ext cx="2613061" cy="2252658"/>
            <a:chOff x="0" y="0"/>
            <a:chExt cx="991873" cy="855070"/>
          </a:xfrm>
        </p:grpSpPr>
        <p:sp>
          <p:nvSpPr>
            <p:cNvPr name="Freeform 3" id="3"/>
            <p:cNvSpPr/>
            <p:nvPr/>
          </p:nvSpPr>
          <p:spPr>
            <a:xfrm flipH="false" flipV="false" rot="0">
              <a:off x="0" y="0"/>
              <a:ext cx="991873" cy="855070"/>
            </a:xfrm>
            <a:custGeom>
              <a:avLst/>
              <a:gdLst/>
              <a:ahLst/>
              <a:cxnLst/>
              <a:rect r="r" b="b" t="t" l="l"/>
              <a:pathLst>
                <a:path h="855070" w="991873">
                  <a:moveTo>
                    <a:pt x="0" y="0"/>
                  </a:moveTo>
                  <a:lnTo>
                    <a:pt x="991873" y="0"/>
                  </a:lnTo>
                  <a:lnTo>
                    <a:pt x="991873" y="855070"/>
                  </a:lnTo>
                  <a:lnTo>
                    <a:pt x="0" y="855070"/>
                  </a:lnTo>
                  <a:close/>
                </a:path>
              </a:pathLst>
            </a:custGeom>
            <a:solidFill>
              <a:srgbClr val="145DA0"/>
            </a:solidFill>
            <a:ln w="9525" cap="sq">
              <a:solidFill>
                <a:srgbClr val="FFFFFF"/>
              </a:solidFill>
              <a:prstDash val="solid"/>
              <a:miter/>
            </a:ln>
          </p:spPr>
        </p:sp>
        <p:sp>
          <p:nvSpPr>
            <p:cNvPr name="TextBox 4" id="4"/>
            <p:cNvSpPr txBox="true"/>
            <p:nvPr/>
          </p:nvSpPr>
          <p:spPr>
            <a:xfrm>
              <a:off x="0" y="-38100"/>
              <a:ext cx="991873" cy="893170"/>
            </a:xfrm>
            <a:prstGeom prst="rect">
              <a:avLst/>
            </a:prstGeom>
          </p:spPr>
          <p:txBody>
            <a:bodyPr anchor="ctr" rtlCol="false" tIns="50800" lIns="50800" bIns="50800" rIns="50800"/>
            <a:lstStyle/>
            <a:p>
              <a:pPr algn="ctr">
                <a:lnSpc>
                  <a:spcPts val="3483"/>
                </a:lnSpc>
              </a:pPr>
            </a:p>
          </p:txBody>
        </p:sp>
      </p:grpSp>
      <p:sp>
        <p:nvSpPr>
          <p:cNvPr name="AutoShape 5" id="5"/>
          <p:cNvSpPr/>
          <p:nvPr/>
        </p:nvSpPr>
        <p:spPr>
          <a:xfrm flipV="true">
            <a:off x="4693271" y="5117177"/>
            <a:ext cx="2203125" cy="0"/>
          </a:xfrm>
          <a:prstGeom prst="line">
            <a:avLst/>
          </a:prstGeom>
          <a:ln cap="flat" w="38100">
            <a:solidFill>
              <a:srgbClr val="FFFFFF"/>
            </a:solidFill>
            <a:prstDash val="solid"/>
            <a:headEnd type="none" len="sm" w="sm"/>
            <a:tailEnd type="none" len="sm" w="sm"/>
          </a:ln>
        </p:spPr>
      </p:sp>
      <p:grpSp>
        <p:nvGrpSpPr>
          <p:cNvPr name="Group 6" id="6"/>
          <p:cNvGrpSpPr/>
          <p:nvPr/>
        </p:nvGrpSpPr>
        <p:grpSpPr>
          <a:xfrm rot="0">
            <a:off x="1875242" y="5912726"/>
            <a:ext cx="2613061" cy="2252658"/>
            <a:chOff x="0" y="0"/>
            <a:chExt cx="991873" cy="855070"/>
          </a:xfrm>
        </p:grpSpPr>
        <p:sp>
          <p:nvSpPr>
            <p:cNvPr name="Freeform 7" id="7"/>
            <p:cNvSpPr/>
            <p:nvPr/>
          </p:nvSpPr>
          <p:spPr>
            <a:xfrm flipH="false" flipV="false" rot="0">
              <a:off x="0" y="0"/>
              <a:ext cx="991873" cy="855070"/>
            </a:xfrm>
            <a:custGeom>
              <a:avLst/>
              <a:gdLst/>
              <a:ahLst/>
              <a:cxnLst/>
              <a:rect r="r" b="b" t="t" l="l"/>
              <a:pathLst>
                <a:path h="855070" w="991873">
                  <a:moveTo>
                    <a:pt x="0" y="0"/>
                  </a:moveTo>
                  <a:lnTo>
                    <a:pt x="991873" y="0"/>
                  </a:lnTo>
                  <a:lnTo>
                    <a:pt x="991873" y="855070"/>
                  </a:lnTo>
                  <a:lnTo>
                    <a:pt x="0" y="855070"/>
                  </a:lnTo>
                  <a:close/>
                </a:path>
              </a:pathLst>
            </a:custGeom>
            <a:solidFill>
              <a:srgbClr val="145DA0"/>
            </a:solidFill>
            <a:ln w="9525" cap="sq">
              <a:solidFill>
                <a:srgbClr val="FFFFFF"/>
              </a:solidFill>
              <a:prstDash val="solid"/>
              <a:miter/>
            </a:ln>
          </p:spPr>
        </p:sp>
        <p:sp>
          <p:nvSpPr>
            <p:cNvPr name="TextBox 8" id="8"/>
            <p:cNvSpPr txBox="true"/>
            <p:nvPr/>
          </p:nvSpPr>
          <p:spPr>
            <a:xfrm>
              <a:off x="0" y="-38100"/>
              <a:ext cx="991873" cy="893170"/>
            </a:xfrm>
            <a:prstGeom prst="rect">
              <a:avLst/>
            </a:prstGeom>
          </p:spPr>
          <p:txBody>
            <a:bodyPr anchor="ctr" rtlCol="false" tIns="50800" lIns="50800" bIns="50800" rIns="50800"/>
            <a:lstStyle/>
            <a:p>
              <a:pPr algn="ctr">
                <a:lnSpc>
                  <a:spcPts val="3483"/>
                </a:lnSpc>
              </a:pPr>
            </a:p>
          </p:txBody>
        </p:sp>
      </p:grpSp>
      <p:sp>
        <p:nvSpPr>
          <p:cNvPr name="AutoShape 9" id="9"/>
          <p:cNvSpPr/>
          <p:nvPr/>
        </p:nvSpPr>
        <p:spPr>
          <a:xfrm flipV="true">
            <a:off x="2080210" y="8135559"/>
            <a:ext cx="2203125" cy="0"/>
          </a:xfrm>
          <a:prstGeom prst="line">
            <a:avLst/>
          </a:prstGeom>
          <a:ln cap="flat" w="38100">
            <a:solidFill>
              <a:srgbClr val="FFFFFF"/>
            </a:solidFill>
            <a:prstDash val="solid"/>
            <a:headEnd type="none" len="sm" w="sm"/>
            <a:tailEnd type="none" len="sm" w="sm"/>
          </a:ln>
        </p:spPr>
      </p:sp>
      <p:grpSp>
        <p:nvGrpSpPr>
          <p:cNvPr name="Group 10" id="10"/>
          <p:cNvGrpSpPr/>
          <p:nvPr/>
        </p:nvGrpSpPr>
        <p:grpSpPr>
          <a:xfrm rot="0">
            <a:off x="10000675" y="1509629"/>
            <a:ext cx="6992751" cy="8074770"/>
            <a:chOff x="0" y="0"/>
            <a:chExt cx="5499100" cy="6350000"/>
          </a:xfrm>
        </p:grpSpPr>
        <p:sp>
          <p:nvSpPr>
            <p:cNvPr name="Freeform 11" id="11"/>
            <p:cNvSpPr/>
            <p:nvPr/>
          </p:nvSpPr>
          <p:spPr>
            <a:xfrm flipH="false" flipV="false" rot="0">
              <a:off x="0" y="0"/>
              <a:ext cx="5499100" cy="6350000"/>
            </a:xfrm>
            <a:custGeom>
              <a:avLst/>
              <a:gdLst/>
              <a:ahLst/>
              <a:cxnLst/>
              <a:rect r="r" b="b" t="t" l="l"/>
              <a:pathLst>
                <a:path h="6350000" w="5499100">
                  <a:moveTo>
                    <a:pt x="2749550" y="6350000"/>
                  </a:moveTo>
                  <a:lnTo>
                    <a:pt x="0" y="4762500"/>
                  </a:lnTo>
                  <a:lnTo>
                    <a:pt x="0" y="1587500"/>
                  </a:lnTo>
                  <a:lnTo>
                    <a:pt x="2749550" y="0"/>
                  </a:lnTo>
                  <a:lnTo>
                    <a:pt x="5499100" y="1587500"/>
                  </a:lnTo>
                  <a:lnTo>
                    <a:pt x="5499100" y="4762500"/>
                  </a:lnTo>
                  <a:lnTo>
                    <a:pt x="2749550" y="6350000"/>
                  </a:lnTo>
                  <a:close/>
                </a:path>
              </a:pathLst>
            </a:custGeom>
            <a:solidFill>
              <a:srgbClr val="56AEFF"/>
            </a:solidFill>
            <a:ln w="12700">
              <a:solidFill>
                <a:srgbClr val="000000"/>
              </a:solidFill>
            </a:ln>
          </p:spPr>
        </p:sp>
      </p:grpSp>
      <p:grpSp>
        <p:nvGrpSpPr>
          <p:cNvPr name="Group 12" id="12"/>
          <p:cNvGrpSpPr/>
          <p:nvPr/>
        </p:nvGrpSpPr>
        <p:grpSpPr>
          <a:xfrm rot="0">
            <a:off x="10143550" y="1698193"/>
            <a:ext cx="6697476" cy="7733806"/>
            <a:chOff x="0" y="0"/>
            <a:chExt cx="5499100" cy="6350000"/>
          </a:xfrm>
        </p:grpSpPr>
        <p:sp>
          <p:nvSpPr>
            <p:cNvPr name="Freeform 13" id="13"/>
            <p:cNvSpPr/>
            <p:nvPr/>
          </p:nvSpPr>
          <p:spPr>
            <a:xfrm flipH="false" flipV="false" rot="0">
              <a:off x="0" y="0"/>
              <a:ext cx="5499100" cy="6350000"/>
            </a:xfrm>
            <a:custGeom>
              <a:avLst/>
              <a:gdLst/>
              <a:ahLst/>
              <a:cxnLst/>
              <a:rect r="r" b="b" t="t" l="l"/>
              <a:pathLst>
                <a:path h="6350000" w="5499100">
                  <a:moveTo>
                    <a:pt x="2749550" y="6350000"/>
                  </a:moveTo>
                  <a:lnTo>
                    <a:pt x="0" y="4762500"/>
                  </a:lnTo>
                  <a:lnTo>
                    <a:pt x="0" y="1587500"/>
                  </a:lnTo>
                  <a:lnTo>
                    <a:pt x="2749550" y="0"/>
                  </a:lnTo>
                  <a:lnTo>
                    <a:pt x="5499100" y="1587500"/>
                  </a:lnTo>
                  <a:lnTo>
                    <a:pt x="5499100" y="4762500"/>
                  </a:lnTo>
                  <a:lnTo>
                    <a:pt x="2749550" y="6350000"/>
                  </a:lnTo>
                  <a:close/>
                </a:path>
              </a:pathLst>
            </a:custGeom>
            <a:blipFill>
              <a:blip r:embed="rId2"/>
              <a:stretch>
                <a:fillRect l="-52537" t="0" r="-52537" b="0"/>
              </a:stretch>
            </a:blipFill>
          </p:spPr>
        </p:sp>
      </p:grpSp>
      <p:grpSp>
        <p:nvGrpSpPr>
          <p:cNvPr name="Group 14" id="14"/>
          <p:cNvGrpSpPr/>
          <p:nvPr/>
        </p:nvGrpSpPr>
        <p:grpSpPr>
          <a:xfrm rot="0">
            <a:off x="7101364" y="5901952"/>
            <a:ext cx="2613061" cy="2252658"/>
            <a:chOff x="0" y="0"/>
            <a:chExt cx="991873" cy="855070"/>
          </a:xfrm>
        </p:grpSpPr>
        <p:sp>
          <p:nvSpPr>
            <p:cNvPr name="Freeform 15" id="15"/>
            <p:cNvSpPr/>
            <p:nvPr/>
          </p:nvSpPr>
          <p:spPr>
            <a:xfrm flipH="false" flipV="false" rot="0">
              <a:off x="0" y="0"/>
              <a:ext cx="991873" cy="855070"/>
            </a:xfrm>
            <a:custGeom>
              <a:avLst/>
              <a:gdLst/>
              <a:ahLst/>
              <a:cxnLst/>
              <a:rect r="r" b="b" t="t" l="l"/>
              <a:pathLst>
                <a:path h="855070" w="991873">
                  <a:moveTo>
                    <a:pt x="0" y="0"/>
                  </a:moveTo>
                  <a:lnTo>
                    <a:pt x="991873" y="0"/>
                  </a:lnTo>
                  <a:lnTo>
                    <a:pt x="991873" y="855070"/>
                  </a:lnTo>
                  <a:lnTo>
                    <a:pt x="0" y="855070"/>
                  </a:lnTo>
                  <a:close/>
                </a:path>
              </a:pathLst>
            </a:custGeom>
            <a:solidFill>
              <a:srgbClr val="145DA0"/>
            </a:solidFill>
            <a:ln w="9525" cap="sq">
              <a:solidFill>
                <a:srgbClr val="FFFFFF"/>
              </a:solidFill>
              <a:prstDash val="solid"/>
              <a:miter/>
            </a:ln>
          </p:spPr>
        </p:sp>
        <p:sp>
          <p:nvSpPr>
            <p:cNvPr name="TextBox 16" id="16"/>
            <p:cNvSpPr txBox="true"/>
            <p:nvPr/>
          </p:nvSpPr>
          <p:spPr>
            <a:xfrm>
              <a:off x="0" y="-38100"/>
              <a:ext cx="991873" cy="893170"/>
            </a:xfrm>
            <a:prstGeom prst="rect">
              <a:avLst/>
            </a:prstGeom>
          </p:spPr>
          <p:txBody>
            <a:bodyPr anchor="ctr" rtlCol="false" tIns="50800" lIns="50800" bIns="50800" rIns="50800"/>
            <a:lstStyle/>
            <a:p>
              <a:pPr algn="ctr">
                <a:lnSpc>
                  <a:spcPts val="3483"/>
                </a:lnSpc>
              </a:pPr>
            </a:p>
          </p:txBody>
        </p:sp>
      </p:grpSp>
      <p:sp>
        <p:nvSpPr>
          <p:cNvPr name="AutoShape 17" id="17"/>
          <p:cNvSpPr/>
          <p:nvPr/>
        </p:nvSpPr>
        <p:spPr>
          <a:xfrm>
            <a:off x="7306333" y="8116509"/>
            <a:ext cx="2203125" cy="0"/>
          </a:xfrm>
          <a:prstGeom prst="line">
            <a:avLst/>
          </a:prstGeom>
          <a:ln cap="flat" w="38100">
            <a:solidFill>
              <a:srgbClr val="FFFFFF"/>
            </a:solidFill>
            <a:prstDash val="solid"/>
            <a:headEnd type="none" len="sm" w="sm"/>
            <a:tailEnd type="none" len="sm" w="sm"/>
          </a:ln>
        </p:spPr>
      </p:sp>
      <p:sp>
        <p:nvSpPr>
          <p:cNvPr name="Freeform 18" id="18"/>
          <p:cNvSpPr/>
          <p:nvPr/>
        </p:nvSpPr>
        <p:spPr>
          <a:xfrm flipH="false" flipV="false" rot="0">
            <a:off x="-7631327" y="597505"/>
            <a:ext cx="9077445" cy="9077445"/>
          </a:xfrm>
          <a:custGeom>
            <a:avLst/>
            <a:gdLst/>
            <a:ahLst/>
            <a:cxnLst/>
            <a:rect r="r" b="b" t="t" l="l"/>
            <a:pathLst>
              <a:path h="9077445" w="9077445">
                <a:moveTo>
                  <a:pt x="0" y="0"/>
                </a:moveTo>
                <a:lnTo>
                  <a:pt x="9077444" y="0"/>
                </a:lnTo>
                <a:lnTo>
                  <a:pt x="9077444" y="9077445"/>
                </a:lnTo>
                <a:lnTo>
                  <a:pt x="0" y="907744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9" id="19"/>
          <p:cNvSpPr txBox="true"/>
          <p:nvPr/>
        </p:nvSpPr>
        <p:spPr>
          <a:xfrm rot="0">
            <a:off x="1706221" y="308900"/>
            <a:ext cx="8437330" cy="2454736"/>
          </a:xfrm>
          <a:prstGeom prst="rect">
            <a:avLst/>
          </a:prstGeom>
        </p:spPr>
        <p:txBody>
          <a:bodyPr anchor="t" rtlCol="false" tIns="0" lIns="0" bIns="0" rIns="0">
            <a:spAutoFit/>
          </a:bodyPr>
          <a:lstStyle/>
          <a:p>
            <a:pPr algn="ctr" marL="0" indent="0" lvl="0">
              <a:lnSpc>
                <a:spcPts val="9625"/>
              </a:lnSpc>
              <a:spcBef>
                <a:spcPct val="0"/>
              </a:spcBef>
            </a:pPr>
            <a:r>
              <a:rPr lang="en-US" sz="8020">
                <a:solidFill>
                  <a:srgbClr val="56AEFF"/>
                </a:solidFill>
                <a:latin typeface="Now Bold"/>
              </a:rPr>
              <a:t>PROJECT DESCRIPTION</a:t>
            </a:r>
          </a:p>
        </p:txBody>
      </p:sp>
      <p:sp>
        <p:nvSpPr>
          <p:cNvPr name="TextBox 20" id="20"/>
          <p:cNvSpPr txBox="true"/>
          <p:nvPr/>
        </p:nvSpPr>
        <p:spPr>
          <a:xfrm rot="0">
            <a:off x="4949606" y="3350062"/>
            <a:ext cx="1690455" cy="637032"/>
          </a:xfrm>
          <a:prstGeom prst="rect">
            <a:avLst/>
          </a:prstGeom>
        </p:spPr>
        <p:txBody>
          <a:bodyPr anchor="t" rtlCol="false" tIns="0" lIns="0" bIns="0" rIns="0">
            <a:spAutoFit/>
          </a:bodyPr>
          <a:lstStyle/>
          <a:p>
            <a:pPr algn="ctr">
              <a:lnSpc>
                <a:spcPts val="5244"/>
              </a:lnSpc>
            </a:pPr>
            <a:r>
              <a:rPr lang="en-US" sz="3800">
                <a:solidFill>
                  <a:srgbClr val="FFFFFF"/>
                </a:solidFill>
                <a:latin typeface="DM Sans Bold"/>
              </a:rPr>
              <a:t>What?</a:t>
            </a:r>
          </a:p>
        </p:txBody>
      </p:sp>
      <p:sp>
        <p:nvSpPr>
          <p:cNvPr name="TextBox 21" id="21"/>
          <p:cNvSpPr txBox="true"/>
          <p:nvPr/>
        </p:nvSpPr>
        <p:spPr>
          <a:xfrm rot="0">
            <a:off x="2336545" y="6402022"/>
            <a:ext cx="1690455" cy="637032"/>
          </a:xfrm>
          <a:prstGeom prst="rect">
            <a:avLst/>
          </a:prstGeom>
        </p:spPr>
        <p:txBody>
          <a:bodyPr anchor="t" rtlCol="false" tIns="0" lIns="0" bIns="0" rIns="0">
            <a:spAutoFit/>
          </a:bodyPr>
          <a:lstStyle/>
          <a:p>
            <a:pPr algn="ctr">
              <a:lnSpc>
                <a:spcPts val="5244"/>
              </a:lnSpc>
            </a:pPr>
            <a:r>
              <a:rPr lang="en-US" sz="3800">
                <a:solidFill>
                  <a:srgbClr val="FFFFFF"/>
                </a:solidFill>
                <a:latin typeface="DM Sans Bold"/>
              </a:rPr>
              <a:t>Why?</a:t>
            </a:r>
          </a:p>
        </p:txBody>
      </p:sp>
      <p:sp>
        <p:nvSpPr>
          <p:cNvPr name="TextBox 22" id="22"/>
          <p:cNvSpPr txBox="true"/>
          <p:nvPr/>
        </p:nvSpPr>
        <p:spPr>
          <a:xfrm rot="0">
            <a:off x="7562668" y="6391249"/>
            <a:ext cx="1690455" cy="637032"/>
          </a:xfrm>
          <a:prstGeom prst="rect">
            <a:avLst/>
          </a:prstGeom>
        </p:spPr>
        <p:txBody>
          <a:bodyPr anchor="t" rtlCol="false" tIns="0" lIns="0" bIns="0" rIns="0">
            <a:spAutoFit/>
          </a:bodyPr>
          <a:lstStyle/>
          <a:p>
            <a:pPr algn="ctr">
              <a:lnSpc>
                <a:spcPts val="5244"/>
              </a:lnSpc>
            </a:pPr>
            <a:r>
              <a:rPr lang="en-US" sz="3800">
                <a:solidFill>
                  <a:srgbClr val="FFFFFF"/>
                </a:solidFill>
                <a:latin typeface="DM Sans Bold"/>
              </a:rPr>
              <a:t>How?</a:t>
            </a:r>
          </a:p>
        </p:txBody>
      </p:sp>
      <p:sp>
        <p:nvSpPr>
          <p:cNvPr name="TextBox 23" id="23"/>
          <p:cNvSpPr txBox="true"/>
          <p:nvPr/>
        </p:nvSpPr>
        <p:spPr>
          <a:xfrm rot="0">
            <a:off x="4851025" y="3994740"/>
            <a:ext cx="2045371" cy="431799"/>
          </a:xfrm>
          <a:prstGeom prst="rect">
            <a:avLst/>
          </a:prstGeom>
        </p:spPr>
        <p:txBody>
          <a:bodyPr anchor="t" rtlCol="false" tIns="0" lIns="0" bIns="0" rIns="0">
            <a:spAutoFit/>
          </a:bodyPr>
          <a:lstStyle/>
          <a:p>
            <a:pPr algn="ctr">
              <a:lnSpc>
                <a:spcPts val="3500"/>
              </a:lnSpc>
              <a:spcBef>
                <a:spcPct val="0"/>
              </a:spcBef>
            </a:pPr>
            <a:r>
              <a:rPr lang="en-US" sz="2500">
                <a:solidFill>
                  <a:srgbClr val="FFFFFF"/>
                </a:solidFill>
                <a:latin typeface="Canva Sans"/>
              </a:rPr>
              <a:t>Cashierless</a:t>
            </a:r>
          </a:p>
        </p:txBody>
      </p:sp>
      <p:sp>
        <p:nvSpPr>
          <p:cNvPr name="TextBox 24" id="24"/>
          <p:cNvSpPr txBox="true"/>
          <p:nvPr/>
        </p:nvSpPr>
        <p:spPr>
          <a:xfrm rot="0">
            <a:off x="4851025" y="4517859"/>
            <a:ext cx="1744742" cy="431799"/>
          </a:xfrm>
          <a:prstGeom prst="rect">
            <a:avLst/>
          </a:prstGeom>
        </p:spPr>
        <p:txBody>
          <a:bodyPr anchor="t" rtlCol="false" tIns="0" lIns="0" bIns="0" rIns="0">
            <a:spAutoFit/>
          </a:bodyPr>
          <a:lstStyle/>
          <a:p>
            <a:pPr algn="ctr">
              <a:lnSpc>
                <a:spcPts val="3500"/>
              </a:lnSpc>
              <a:spcBef>
                <a:spcPct val="0"/>
              </a:spcBef>
            </a:pPr>
            <a:r>
              <a:rPr lang="en-US" sz="2500">
                <a:solidFill>
                  <a:srgbClr val="FFFFFF"/>
                </a:solidFill>
                <a:latin typeface="Canva Sans"/>
              </a:rPr>
              <a:t>Seamless</a:t>
            </a:r>
          </a:p>
        </p:txBody>
      </p:sp>
      <p:sp>
        <p:nvSpPr>
          <p:cNvPr name="TextBox 25" id="25"/>
          <p:cNvSpPr txBox="true"/>
          <p:nvPr/>
        </p:nvSpPr>
        <p:spPr>
          <a:xfrm rot="0">
            <a:off x="1875242" y="7333307"/>
            <a:ext cx="2613061" cy="431799"/>
          </a:xfrm>
          <a:prstGeom prst="rect">
            <a:avLst/>
          </a:prstGeom>
        </p:spPr>
        <p:txBody>
          <a:bodyPr anchor="t" rtlCol="false" tIns="0" lIns="0" bIns="0" rIns="0">
            <a:spAutoFit/>
          </a:bodyPr>
          <a:lstStyle/>
          <a:p>
            <a:pPr algn="ctr">
              <a:lnSpc>
                <a:spcPts val="3500"/>
              </a:lnSpc>
              <a:spcBef>
                <a:spcPct val="0"/>
              </a:spcBef>
            </a:pPr>
            <a:r>
              <a:rPr lang="en-US" sz="2500">
                <a:solidFill>
                  <a:srgbClr val="FFFFFF"/>
                </a:solidFill>
                <a:latin typeface="Canva Sans"/>
              </a:rPr>
              <a:t>Queues</a:t>
            </a:r>
          </a:p>
        </p:txBody>
      </p:sp>
      <p:sp>
        <p:nvSpPr>
          <p:cNvPr name="TextBox 26" id="26"/>
          <p:cNvSpPr txBox="true"/>
          <p:nvPr/>
        </p:nvSpPr>
        <p:spPr>
          <a:xfrm rot="0">
            <a:off x="7058812" y="7133056"/>
            <a:ext cx="2698166" cy="431799"/>
          </a:xfrm>
          <a:prstGeom prst="rect">
            <a:avLst/>
          </a:prstGeom>
        </p:spPr>
        <p:txBody>
          <a:bodyPr anchor="t" rtlCol="false" tIns="0" lIns="0" bIns="0" rIns="0">
            <a:spAutoFit/>
          </a:bodyPr>
          <a:lstStyle/>
          <a:p>
            <a:pPr algn="ctr">
              <a:lnSpc>
                <a:spcPts val="3500"/>
              </a:lnSpc>
              <a:spcBef>
                <a:spcPct val="0"/>
              </a:spcBef>
            </a:pPr>
            <a:r>
              <a:rPr lang="en-US" sz="2500">
                <a:solidFill>
                  <a:srgbClr val="FFFFFF"/>
                </a:solidFill>
                <a:latin typeface="Canva Sans"/>
              </a:rPr>
              <a:t>RFID Technology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4274432" y="1415260"/>
            <a:ext cx="9739136" cy="8786635"/>
          </a:xfrm>
          <a:custGeom>
            <a:avLst/>
            <a:gdLst/>
            <a:ahLst/>
            <a:cxnLst/>
            <a:rect r="r" b="b" t="t" l="l"/>
            <a:pathLst>
              <a:path h="8786635" w="9739136">
                <a:moveTo>
                  <a:pt x="0" y="0"/>
                </a:moveTo>
                <a:lnTo>
                  <a:pt x="9739136" y="0"/>
                </a:lnTo>
                <a:lnTo>
                  <a:pt x="9739136" y="8786635"/>
                </a:lnTo>
                <a:lnTo>
                  <a:pt x="0" y="8786635"/>
                </a:lnTo>
                <a:lnTo>
                  <a:pt x="0" y="0"/>
                </a:lnTo>
                <a:close/>
              </a:path>
            </a:pathLst>
          </a:custGeom>
          <a:blipFill>
            <a:blip r:embed="rId2"/>
            <a:stretch>
              <a:fillRect l="0" t="0" r="0" b="0"/>
            </a:stretch>
          </a:blipFill>
        </p:spPr>
      </p:sp>
      <p:sp>
        <p:nvSpPr>
          <p:cNvPr name="TextBox 3" id="3"/>
          <p:cNvSpPr txBox="true"/>
          <p:nvPr/>
        </p:nvSpPr>
        <p:spPr>
          <a:xfrm rot="0">
            <a:off x="2815521" y="-171450"/>
            <a:ext cx="12944186"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Architecture Diagram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2309473" y="1165307"/>
            <a:ext cx="2122390" cy="1845556"/>
          </a:xfrm>
          <a:custGeom>
            <a:avLst/>
            <a:gdLst/>
            <a:ahLst/>
            <a:cxnLst/>
            <a:rect r="r" b="b" t="t" l="l"/>
            <a:pathLst>
              <a:path h="1845556" w="2122390">
                <a:moveTo>
                  <a:pt x="0" y="0"/>
                </a:moveTo>
                <a:lnTo>
                  <a:pt x="2122389" y="0"/>
                </a:lnTo>
                <a:lnTo>
                  <a:pt x="2122389" y="1845556"/>
                </a:lnTo>
                <a:lnTo>
                  <a:pt x="0" y="1845556"/>
                </a:lnTo>
                <a:lnTo>
                  <a:pt x="0" y="0"/>
                </a:lnTo>
                <a:close/>
              </a:path>
            </a:pathLst>
          </a:custGeom>
          <a:blipFill>
            <a:blip r:embed="rId3"/>
            <a:stretch>
              <a:fillRect l="0" t="0" r="0" b="0"/>
            </a:stretch>
          </a:blipFill>
        </p:spPr>
      </p:sp>
      <p:grpSp>
        <p:nvGrpSpPr>
          <p:cNvPr name="Group 3" id="3"/>
          <p:cNvGrpSpPr/>
          <p:nvPr/>
        </p:nvGrpSpPr>
        <p:grpSpPr>
          <a:xfrm rot="0">
            <a:off x="244127" y="4324145"/>
            <a:ext cx="2294892" cy="2056947"/>
            <a:chOff x="0" y="0"/>
            <a:chExt cx="715614" cy="641416"/>
          </a:xfrm>
        </p:grpSpPr>
        <p:sp>
          <p:nvSpPr>
            <p:cNvPr name="Freeform 4" id="4"/>
            <p:cNvSpPr/>
            <p:nvPr/>
          </p:nvSpPr>
          <p:spPr>
            <a:xfrm flipH="false" flipV="false" rot="0">
              <a:off x="0" y="0"/>
              <a:ext cx="715614" cy="641416"/>
            </a:xfrm>
            <a:custGeom>
              <a:avLst/>
              <a:gdLst/>
              <a:ahLst/>
              <a:cxnLst/>
              <a:rect r="r" b="b" t="t" l="l"/>
              <a:pathLst>
                <a:path h="641416" w="715614">
                  <a:moveTo>
                    <a:pt x="172051" y="0"/>
                  </a:moveTo>
                  <a:lnTo>
                    <a:pt x="543564" y="0"/>
                  </a:lnTo>
                  <a:cubicBezTo>
                    <a:pt x="589194" y="0"/>
                    <a:pt x="632956" y="18127"/>
                    <a:pt x="665222" y="50393"/>
                  </a:cubicBezTo>
                  <a:cubicBezTo>
                    <a:pt x="697488" y="82658"/>
                    <a:pt x="715614" y="126420"/>
                    <a:pt x="715614" y="172051"/>
                  </a:cubicBezTo>
                  <a:lnTo>
                    <a:pt x="715614" y="469365"/>
                  </a:lnTo>
                  <a:cubicBezTo>
                    <a:pt x="715614" y="514996"/>
                    <a:pt x="697488" y="558758"/>
                    <a:pt x="665222" y="591024"/>
                  </a:cubicBezTo>
                  <a:cubicBezTo>
                    <a:pt x="632956" y="623289"/>
                    <a:pt x="589194" y="641416"/>
                    <a:pt x="543564" y="641416"/>
                  </a:cubicBezTo>
                  <a:lnTo>
                    <a:pt x="172051" y="641416"/>
                  </a:lnTo>
                  <a:cubicBezTo>
                    <a:pt x="126420" y="641416"/>
                    <a:pt x="82658" y="623289"/>
                    <a:pt x="50393" y="591024"/>
                  </a:cubicBezTo>
                  <a:cubicBezTo>
                    <a:pt x="18127" y="558758"/>
                    <a:pt x="0" y="514996"/>
                    <a:pt x="0" y="469365"/>
                  </a:cubicBezTo>
                  <a:lnTo>
                    <a:pt x="0" y="172051"/>
                  </a:lnTo>
                  <a:cubicBezTo>
                    <a:pt x="0" y="126420"/>
                    <a:pt x="18127" y="82658"/>
                    <a:pt x="50393" y="50393"/>
                  </a:cubicBezTo>
                  <a:cubicBezTo>
                    <a:pt x="82658" y="18127"/>
                    <a:pt x="126420" y="0"/>
                    <a:pt x="172051" y="0"/>
                  </a:cubicBezTo>
                  <a:close/>
                </a:path>
              </a:pathLst>
            </a:custGeom>
            <a:solidFill>
              <a:srgbClr val="FFFBFB"/>
            </a:solidFill>
          </p:spPr>
        </p:sp>
        <p:sp>
          <p:nvSpPr>
            <p:cNvPr name="TextBox 5" id="5"/>
            <p:cNvSpPr txBox="true"/>
            <p:nvPr/>
          </p:nvSpPr>
          <p:spPr>
            <a:xfrm>
              <a:off x="0" y="-38100"/>
              <a:ext cx="715614" cy="679516"/>
            </a:xfrm>
            <a:prstGeom prst="rect">
              <a:avLst/>
            </a:prstGeom>
          </p:spPr>
          <p:txBody>
            <a:bodyPr anchor="ctr" rtlCol="false" tIns="50800" lIns="50800" bIns="50800" rIns="50800"/>
            <a:lstStyle/>
            <a:p>
              <a:pPr algn="ctr">
                <a:lnSpc>
                  <a:spcPts val="3483"/>
                </a:lnSpc>
              </a:pPr>
            </a:p>
          </p:txBody>
        </p:sp>
      </p:grpSp>
      <p:sp>
        <p:nvSpPr>
          <p:cNvPr name="Freeform 6" id="6"/>
          <p:cNvSpPr/>
          <p:nvPr/>
        </p:nvSpPr>
        <p:spPr>
          <a:xfrm flipH="false" flipV="false" rot="0">
            <a:off x="366236" y="4414503"/>
            <a:ext cx="2050674" cy="1741028"/>
          </a:xfrm>
          <a:custGeom>
            <a:avLst/>
            <a:gdLst/>
            <a:ahLst/>
            <a:cxnLst/>
            <a:rect r="r" b="b" t="t" l="l"/>
            <a:pathLst>
              <a:path h="1741028" w="2050674">
                <a:moveTo>
                  <a:pt x="0" y="0"/>
                </a:moveTo>
                <a:lnTo>
                  <a:pt x="2050674" y="0"/>
                </a:lnTo>
                <a:lnTo>
                  <a:pt x="2050674" y="1741028"/>
                </a:lnTo>
                <a:lnTo>
                  <a:pt x="0" y="1741028"/>
                </a:lnTo>
                <a:lnTo>
                  <a:pt x="0" y="0"/>
                </a:lnTo>
                <a:close/>
              </a:path>
            </a:pathLst>
          </a:custGeom>
          <a:blipFill>
            <a:blip r:embed="rId4"/>
            <a:stretch>
              <a:fillRect l="0" t="0" r="0" b="0"/>
            </a:stretch>
          </a:blipFill>
        </p:spPr>
      </p:sp>
      <p:sp>
        <p:nvSpPr>
          <p:cNvPr name="Freeform 7" id="7"/>
          <p:cNvSpPr/>
          <p:nvPr/>
        </p:nvSpPr>
        <p:spPr>
          <a:xfrm flipH="false" flipV="false" rot="0">
            <a:off x="366236" y="1210583"/>
            <a:ext cx="1821356" cy="2052758"/>
          </a:xfrm>
          <a:custGeom>
            <a:avLst/>
            <a:gdLst/>
            <a:ahLst/>
            <a:cxnLst/>
            <a:rect r="r" b="b" t="t" l="l"/>
            <a:pathLst>
              <a:path h="2052758" w="1821356">
                <a:moveTo>
                  <a:pt x="0" y="0"/>
                </a:moveTo>
                <a:lnTo>
                  <a:pt x="1821356" y="0"/>
                </a:lnTo>
                <a:lnTo>
                  <a:pt x="1821356" y="2052758"/>
                </a:lnTo>
                <a:lnTo>
                  <a:pt x="0" y="20527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2704694" y="3749067"/>
            <a:ext cx="1262675" cy="2691748"/>
          </a:xfrm>
          <a:custGeom>
            <a:avLst/>
            <a:gdLst/>
            <a:ahLst/>
            <a:cxnLst/>
            <a:rect r="r" b="b" t="t" l="l"/>
            <a:pathLst>
              <a:path h="2691748" w="1262675">
                <a:moveTo>
                  <a:pt x="0" y="0"/>
                </a:moveTo>
                <a:lnTo>
                  <a:pt x="1262675" y="0"/>
                </a:lnTo>
                <a:lnTo>
                  <a:pt x="1262675" y="2691749"/>
                </a:lnTo>
                <a:lnTo>
                  <a:pt x="0" y="269174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330866" y="7574409"/>
            <a:ext cx="2121413" cy="2121413"/>
          </a:xfrm>
          <a:custGeom>
            <a:avLst/>
            <a:gdLst/>
            <a:ahLst/>
            <a:cxnLst/>
            <a:rect r="r" b="b" t="t" l="l"/>
            <a:pathLst>
              <a:path h="2121413" w="2121413">
                <a:moveTo>
                  <a:pt x="0" y="0"/>
                </a:moveTo>
                <a:lnTo>
                  <a:pt x="2121413" y="0"/>
                </a:lnTo>
                <a:lnTo>
                  <a:pt x="2121413" y="2121413"/>
                </a:lnTo>
                <a:lnTo>
                  <a:pt x="0" y="2121413"/>
                </a:lnTo>
                <a:lnTo>
                  <a:pt x="0" y="0"/>
                </a:lnTo>
                <a:close/>
              </a:path>
            </a:pathLst>
          </a:custGeom>
          <a:blipFill>
            <a:blip r:embed="rId9"/>
            <a:stretch>
              <a:fillRect l="0" t="0" r="0" b="0"/>
            </a:stretch>
          </a:blipFill>
        </p:spPr>
      </p:sp>
      <p:sp>
        <p:nvSpPr>
          <p:cNvPr name="Freeform 10" id="10"/>
          <p:cNvSpPr/>
          <p:nvPr/>
        </p:nvSpPr>
        <p:spPr>
          <a:xfrm flipH="false" flipV="false" rot="0">
            <a:off x="12360081" y="7413716"/>
            <a:ext cx="2183653" cy="2183653"/>
          </a:xfrm>
          <a:custGeom>
            <a:avLst/>
            <a:gdLst/>
            <a:ahLst/>
            <a:cxnLst/>
            <a:rect r="r" b="b" t="t" l="l"/>
            <a:pathLst>
              <a:path h="2183653" w="2183653">
                <a:moveTo>
                  <a:pt x="0" y="0"/>
                </a:moveTo>
                <a:lnTo>
                  <a:pt x="2183653" y="0"/>
                </a:lnTo>
                <a:lnTo>
                  <a:pt x="2183653" y="2183653"/>
                </a:lnTo>
                <a:lnTo>
                  <a:pt x="0" y="2183653"/>
                </a:lnTo>
                <a:lnTo>
                  <a:pt x="0" y="0"/>
                </a:lnTo>
                <a:close/>
              </a:path>
            </a:pathLst>
          </a:custGeom>
          <a:blipFill>
            <a:blip r:embed="rId10"/>
            <a:stretch>
              <a:fillRect l="0" t="0" r="0" b="0"/>
            </a:stretch>
          </a:blipFill>
        </p:spPr>
      </p:sp>
      <p:grpSp>
        <p:nvGrpSpPr>
          <p:cNvPr name="Group 11" id="11"/>
          <p:cNvGrpSpPr/>
          <p:nvPr/>
        </p:nvGrpSpPr>
        <p:grpSpPr>
          <a:xfrm rot="0">
            <a:off x="6487472" y="3999377"/>
            <a:ext cx="3979698" cy="2586111"/>
            <a:chOff x="0" y="0"/>
            <a:chExt cx="1048151" cy="681116"/>
          </a:xfrm>
        </p:grpSpPr>
        <p:sp>
          <p:nvSpPr>
            <p:cNvPr name="Freeform 12" id="12"/>
            <p:cNvSpPr/>
            <p:nvPr/>
          </p:nvSpPr>
          <p:spPr>
            <a:xfrm flipH="false" flipV="false" rot="0">
              <a:off x="0" y="0"/>
              <a:ext cx="1048151" cy="681116"/>
            </a:xfrm>
            <a:custGeom>
              <a:avLst/>
              <a:gdLst/>
              <a:ahLst/>
              <a:cxnLst/>
              <a:rect r="r" b="b" t="t" l="l"/>
              <a:pathLst>
                <a:path h="681116" w="1048151">
                  <a:moveTo>
                    <a:pt x="99213" y="0"/>
                  </a:moveTo>
                  <a:lnTo>
                    <a:pt x="948938" y="0"/>
                  </a:lnTo>
                  <a:cubicBezTo>
                    <a:pt x="975251" y="0"/>
                    <a:pt x="1000486" y="10453"/>
                    <a:pt x="1019092" y="29059"/>
                  </a:cubicBezTo>
                  <a:cubicBezTo>
                    <a:pt x="1037698" y="47665"/>
                    <a:pt x="1048151" y="72900"/>
                    <a:pt x="1048151" y="99213"/>
                  </a:cubicBezTo>
                  <a:lnTo>
                    <a:pt x="1048151" y="581903"/>
                  </a:lnTo>
                  <a:cubicBezTo>
                    <a:pt x="1048151" y="636696"/>
                    <a:pt x="1003732" y="681116"/>
                    <a:pt x="948938" y="681116"/>
                  </a:cubicBezTo>
                  <a:lnTo>
                    <a:pt x="99213" y="681116"/>
                  </a:lnTo>
                  <a:cubicBezTo>
                    <a:pt x="44419" y="681116"/>
                    <a:pt x="0" y="636696"/>
                    <a:pt x="0" y="581903"/>
                  </a:cubicBezTo>
                  <a:lnTo>
                    <a:pt x="0" y="99213"/>
                  </a:lnTo>
                  <a:cubicBezTo>
                    <a:pt x="0" y="44419"/>
                    <a:pt x="44419" y="0"/>
                    <a:pt x="99213" y="0"/>
                  </a:cubicBezTo>
                  <a:close/>
                </a:path>
              </a:pathLst>
            </a:custGeom>
            <a:solidFill>
              <a:srgbClr val="FFFFFF"/>
            </a:solidFill>
          </p:spPr>
        </p:sp>
        <p:sp>
          <p:nvSpPr>
            <p:cNvPr name="TextBox 13" id="13"/>
            <p:cNvSpPr txBox="true"/>
            <p:nvPr/>
          </p:nvSpPr>
          <p:spPr>
            <a:xfrm>
              <a:off x="0" y="-28575"/>
              <a:ext cx="1048151" cy="709691"/>
            </a:xfrm>
            <a:prstGeom prst="rect">
              <a:avLst/>
            </a:prstGeom>
          </p:spPr>
          <p:txBody>
            <a:bodyPr anchor="ctr" rtlCol="false" tIns="50800" lIns="50800" bIns="50800" rIns="50800"/>
            <a:lstStyle/>
            <a:p>
              <a:pPr algn="ctr">
                <a:lnSpc>
                  <a:spcPts val="2267"/>
                </a:lnSpc>
              </a:pPr>
            </a:p>
          </p:txBody>
        </p:sp>
      </p:grpSp>
      <p:sp>
        <p:nvSpPr>
          <p:cNvPr name="Freeform 14" id="14"/>
          <p:cNvSpPr/>
          <p:nvPr/>
        </p:nvSpPr>
        <p:spPr>
          <a:xfrm flipH="false" flipV="false" rot="0">
            <a:off x="6739307" y="4244381"/>
            <a:ext cx="3476027" cy="2081271"/>
          </a:xfrm>
          <a:custGeom>
            <a:avLst/>
            <a:gdLst/>
            <a:ahLst/>
            <a:cxnLst/>
            <a:rect r="r" b="b" t="t" l="l"/>
            <a:pathLst>
              <a:path h="2081271" w="3476027">
                <a:moveTo>
                  <a:pt x="0" y="0"/>
                </a:moveTo>
                <a:lnTo>
                  <a:pt x="3476027" y="0"/>
                </a:lnTo>
                <a:lnTo>
                  <a:pt x="3476027" y="2081272"/>
                </a:lnTo>
                <a:lnTo>
                  <a:pt x="0" y="2081272"/>
                </a:lnTo>
                <a:lnTo>
                  <a:pt x="0" y="0"/>
                </a:lnTo>
                <a:close/>
              </a:path>
            </a:pathLst>
          </a:custGeom>
          <a:blipFill>
            <a:blip r:embed="rId11"/>
            <a:stretch>
              <a:fillRect l="0" t="0" r="0" b="0"/>
            </a:stretch>
          </a:blipFill>
        </p:spPr>
      </p:sp>
      <p:sp>
        <p:nvSpPr>
          <p:cNvPr name="TextBox 15" id="15"/>
          <p:cNvSpPr txBox="true"/>
          <p:nvPr/>
        </p:nvSpPr>
        <p:spPr>
          <a:xfrm rot="0">
            <a:off x="5365358" y="150816"/>
            <a:ext cx="6994724"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Tools &amp; Technologies</a:t>
            </a:r>
          </a:p>
        </p:txBody>
      </p:sp>
      <p:sp>
        <p:nvSpPr>
          <p:cNvPr name="TextBox 16" id="16"/>
          <p:cNvSpPr txBox="true"/>
          <p:nvPr/>
        </p:nvSpPr>
        <p:spPr>
          <a:xfrm rot="0">
            <a:off x="1959473" y="2052663"/>
            <a:ext cx="3122271" cy="271254"/>
          </a:xfrm>
          <a:prstGeom prst="rect">
            <a:avLst/>
          </a:prstGeom>
        </p:spPr>
        <p:txBody>
          <a:bodyPr anchor="t" rtlCol="false" tIns="0" lIns="0" bIns="0" rIns="0">
            <a:spAutoFit/>
          </a:bodyPr>
          <a:lstStyle/>
          <a:p>
            <a:pPr algn="ctr">
              <a:lnSpc>
                <a:spcPts val="2267"/>
              </a:lnSpc>
            </a:pPr>
            <a:r>
              <a:rPr lang="en-US" sz="1619">
                <a:solidFill>
                  <a:srgbClr val="FFFFFF"/>
                </a:solidFill>
                <a:latin typeface="Canva Sans"/>
              </a:rPr>
              <a:t>Server Side</a:t>
            </a:r>
          </a:p>
        </p:txBody>
      </p:sp>
      <p:sp>
        <p:nvSpPr>
          <p:cNvPr name="TextBox 17" id="17"/>
          <p:cNvSpPr txBox="true"/>
          <p:nvPr/>
        </p:nvSpPr>
        <p:spPr>
          <a:xfrm rot="0">
            <a:off x="2661806" y="4773831"/>
            <a:ext cx="3034441" cy="273952"/>
          </a:xfrm>
          <a:prstGeom prst="rect">
            <a:avLst/>
          </a:prstGeom>
        </p:spPr>
        <p:txBody>
          <a:bodyPr anchor="t" rtlCol="false" tIns="0" lIns="0" bIns="0" rIns="0">
            <a:spAutoFit/>
          </a:bodyPr>
          <a:lstStyle/>
          <a:p>
            <a:pPr algn="ctr">
              <a:lnSpc>
                <a:spcPts val="2203"/>
              </a:lnSpc>
            </a:pPr>
            <a:r>
              <a:rPr lang="en-US" sz="1573">
                <a:solidFill>
                  <a:srgbClr val="FFFFFF"/>
                </a:solidFill>
                <a:latin typeface="Canva Sans"/>
              </a:rPr>
              <a:t>M5Stack UHF RFID u107</a:t>
            </a:r>
          </a:p>
        </p:txBody>
      </p:sp>
      <p:sp>
        <p:nvSpPr>
          <p:cNvPr name="TextBox 18" id="18"/>
          <p:cNvSpPr txBox="true"/>
          <p:nvPr/>
        </p:nvSpPr>
        <p:spPr>
          <a:xfrm rot="0">
            <a:off x="2661806" y="5633986"/>
            <a:ext cx="3034441" cy="273952"/>
          </a:xfrm>
          <a:prstGeom prst="rect">
            <a:avLst/>
          </a:prstGeom>
        </p:spPr>
        <p:txBody>
          <a:bodyPr anchor="t" rtlCol="false" tIns="0" lIns="0" bIns="0" rIns="0">
            <a:spAutoFit/>
          </a:bodyPr>
          <a:lstStyle/>
          <a:p>
            <a:pPr algn="ctr">
              <a:lnSpc>
                <a:spcPts val="2203"/>
              </a:lnSpc>
            </a:pPr>
            <a:r>
              <a:rPr lang="en-US" sz="1573">
                <a:solidFill>
                  <a:srgbClr val="FFFFFF"/>
                </a:solidFill>
                <a:latin typeface="Canva Sans"/>
              </a:rPr>
              <a:t>M5Atom Matrix</a:t>
            </a:r>
          </a:p>
        </p:txBody>
      </p:sp>
      <p:sp>
        <p:nvSpPr>
          <p:cNvPr name="TextBox 19" id="19"/>
          <p:cNvSpPr txBox="true"/>
          <p:nvPr/>
        </p:nvSpPr>
        <p:spPr>
          <a:xfrm rot="0">
            <a:off x="14261509" y="1689491"/>
            <a:ext cx="3384938" cy="907045"/>
          </a:xfrm>
          <a:prstGeom prst="rect">
            <a:avLst/>
          </a:prstGeom>
        </p:spPr>
        <p:txBody>
          <a:bodyPr anchor="t" rtlCol="false" tIns="0" lIns="0" bIns="0" rIns="0">
            <a:spAutoFit/>
          </a:bodyPr>
          <a:lstStyle/>
          <a:p>
            <a:pPr algn="ctr">
              <a:lnSpc>
                <a:spcPts val="2457"/>
              </a:lnSpc>
            </a:pPr>
            <a:r>
              <a:rPr lang="en-US" sz="1755">
                <a:solidFill>
                  <a:srgbClr val="FFFFFF"/>
                </a:solidFill>
                <a:latin typeface="Canva Sans"/>
              </a:rPr>
              <a:t>Easy to use and highly productive JavaScript Framework</a:t>
            </a:r>
          </a:p>
        </p:txBody>
      </p:sp>
      <p:sp>
        <p:nvSpPr>
          <p:cNvPr name="TextBox 20" id="20"/>
          <p:cNvSpPr txBox="true"/>
          <p:nvPr/>
        </p:nvSpPr>
        <p:spPr>
          <a:xfrm rot="0">
            <a:off x="11678198" y="3100491"/>
            <a:ext cx="3384938" cy="291670"/>
          </a:xfrm>
          <a:prstGeom prst="rect">
            <a:avLst/>
          </a:prstGeom>
        </p:spPr>
        <p:txBody>
          <a:bodyPr anchor="t" rtlCol="false" tIns="0" lIns="0" bIns="0" rIns="0">
            <a:spAutoFit/>
          </a:bodyPr>
          <a:lstStyle/>
          <a:p>
            <a:pPr algn="ctr">
              <a:lnSpc>
                <a:spcPts val="2457"/>
              </a:lnSpc>
            </a:pPr>
            <a:r>
              <a:rPr lang="en-US" sz="1755">
                <a:solidFill>
                  <a:srgbClr val="FFFFFF"/>
                </a:solidFill>
                <a:latin typeface="Canva Sans"/>
              </a:rPr>
              <a:t>React Native</a:t>
            </a:r>
          </a:p>
        </p:txBody>
      </p:sp>
      <p:sp>
        <p:nvSpPr>
          <p:cNvPr name="TextBox 21" id="21"/>
          <p:cNvSpPr txBox="true"/>
          <p:nvPr/>
        </p:nvSpPr>
        <p:spPr>
          <a:xfrm rot="0">
            <a:off x="11678198" y="6524397"/>
            <a:ext cx="3153185" cy="273657"/>
          </a:xfrm>
          <a:prstGeom prst="rect">
            <a:avLst/>
          </a:prstGeom>
        </p:spPr>
        <p:txBody>
          <a:bodyPr anchor="t" rtlCol="false" tIns="0" lIns="0" bIns="0" rIns="0">
            <a:spAutoFit/>
          </a:bodyPr>
          <a:lstStyle/>
          <a:p>
            <a:pPr algn="ctr">
              <a:lnSpc>
                <a:spcPts val="2289"/>
              </a:lnSpc>
            </a:pPr>
            <a:r>
              <a:rPr lang="en-US" sz="1635">
                <a:solidFill>
                  <a:srgbClr val="FFFFFF"/>
                </a:solidFill>
                <a:latin typeface="Canva Sans"/>
              </a:rPr>
              <a:t>Mongo</a:t>
            </a:r>
          </a:p>
        </p:txBody>
      </p:sp>
      <p:sp>
        <p:nvSpPr>
          <p:cNvPr name="TextBox 22" id="22"/>
          <p:cNvSpPr txBox="true"/>
          <p:nvPr/>
        </p:nvSpPr>
        <p:spPr>
          <a:xfrm rot="0">
            <a:off x="11794075" y="9837516"/>
            <a:ext cx="3153185" cy="273657"/>
          </a:xfrm>
          <a:prstGeom prst="rect">
            <a:avLst/>
          </a:prstGeom>
        </p:spPr>
        <p:txBody>
          <a:bodyPr anchor="t" rtlCol="false" tIns="0" lIns="0" bIns="0" rIns="0">
            <a:spAutoFit/>
          </a:bodyPr>
          <a:lstStyle/>
          <a:p>
            <a:pPr algn="ctr">
              <a:lnSpc>
                <a:spcPts val="2289"/>
              </a:lnSpc>
            </a:pPr>
            <a:r>
              <a:rPr lang="en-US" sz="1635">
                <a:solidFill>
                  <a:srgbClr val="FFFFFF"/>
                </a:solidFill>
                <a:latin typeface="Canva Sans"/>
              </a:rPr>
              <a:t>JSON Web Token</a:t>
            </a:r>
          </a:p>
        </p:txBody>
      </p:sp>
      <p:sp>
        <p:nvSpPr>
          <p:cNvPr name="TextBox 23" id="23"/>
          <p:cNvSpPr txBox="true"/>
          <p:nvPr/>
        </p:nvSpPr>
        <p:spPr>
          <a:xfrm rot="0">
            <a:off x="-284222" y="9839919"/>
            <a:ext cx="3122271" cy="271254"/>
          </a:xfrm>
          <a:prstGeom prst="rect">
            <a:avLst/>
          </a:prstGeom>
        </p:spPr>
        <p:txBody>
          <a:bodyPr anchor="t" rtlCol="false" tIns="0" lIns="0" bIns="0" rIns="0">
            <a:spAutoFit/>
          </a:bodyPr>
          <a:lstStyle/>
          <a:p>
            <a:pPr algn="ctr">
              <a:lnSpc>
                <a:spcPts val="2267"/>
              </a:lnSpc>
            </a:pPr>
            <a:r>
              <a:rPr lang="en-US" sz="1619">
                <a:solidFill>
                  <a:srgbClr val="FFFFFF"/>
                </a:solidFill>
                <a:latin typeface="Canva Sans"/>
              </a:rPr>
              <a:t>Bcrypt</a:t>
            </a:r>
          </a:p>
        </p:txBody>
      </p:sp>
      <p:sp>
        <p:nvSpPr>
          <p:cNvPr name="TextBox 24" id="24"/>
          <p:cNvSpPr txBox="true"/>
          <p:nvPr/>
        </p:nvSpPr>
        <p:spPr>
          <a:xfrm rot="0">
            <a:off x="1859228" y="8606541"/>
            <a:ext cx="3122271" cy="271254"/>
          </a:xfrm>
          <a:prstGeom prst="rect">
            <a:avLst/>
          </a:prstGeom>
        </p:spPr>
        <p:txBody>
          <a:bodyPr anchor="t" rtlCol="false" tIns="0" lIns="0" bIns="0" rIns="0">
            <a:spAutoFit/>
          </a:bodyPr>
          <a:lstStyle/>
          <a:p>
            <a:pPr algn="ctr">
              <a:lnSpc>
                <a:spcPts val="2267"/>
              </a:lnSpc>
            </a:pPr>
            <a:r>
              <a:rPr lang="en-US" sz="1619">
                <a:solidFill>
                  <a:srgbClr val="FFFFFF"/>
                </a:solidFill>
                <a:latin typeface="Canva Sans"/>
              </a:rPr>
              <a:t>For security</a:t>
            </a:r>
          </a:p>
        </p:txBody>
      </p:sp>
      <p:sp>
        <p:nvSpPr>
          <p:cNvPr name="TextBox 25" id="25"/>
          <p:cNvSpPr txBox="true"/>
          <p:nvPr/>
        </p:nvSpPr>
        <p:spPr>
          <a:xfrm rot="0">
            <a:off x="14831384" y="8458749"/>
            <a:ext cx="3170827" cy="284553"/>
          </a:xfrm>
          <a:prstGeom prst="rect">
            <a:avLst/>
          </a:prstGeom>
        </p:spPr>
        <p:txBody>
          <a:bodyPr anchor="t" rtlCol="false" tIns="0" lIns="0" bIns="0" rIns="0">
            <a:spAutoFit/>
          </a:bodyPr>
          <a:lstStyle/>
          <a:p>
            <a:pPr algn="ctr">
              <a:lnSpc>
                <a:spcPts val="2302"/>
              </a:lnSpc>
            </a:pPr>
            <a:r>
              <a:rPr lang="en-US" sz="1644">
                <a:solidFill>
                  <a:srgbClr val="FFFFFF"/>
                </a:solidFill>
                <a:latin typeface="Canva Sans"/>
              </a:rPr>
              <a:t>User Authentication</a:t>
            </a:r>
          </a:p>
        </p:txBody>
      </p:sp>
      <p:sp>
        <p:nvSpPr>
          <p:cNvPr name="TextBox 26" id="26"/>
          <p:cNvSpPr txBox="true"/>
          <p:nvPr/>
        </p:nvSpPr>
        <p:spPr>
          <a:xfrm rot="0">
            <a:off x="6960100" y="6637413"/>
            <a:ext cx="3034441" cy="273952"/>
          </a:xfrm>
          <a:prstGeom prst="rect">
            <a:avLst/>
          </a:prstGeom>
        </p:spPr>
        <p:txBody>
          <a:bodyPr anchor="t" rtlCol="false" tIns="0" lIns="0" bIns="0" rIns="0">
            <a:spAutoFit/>
          </a:bodyPr>
          <a:lstStyle/>
          <a:p>
            <a:pPr algn="ctr">
              <a:lnSpc>
                <a:spcPts val="2203"/>
              </a:lnSpc>
            </a:pPr>
            <a:r>
              <a:rPr lang="en-US" sz="1573">
                <a:solidFill>
                  <a:srgbClr val="FFFFFF"/>
                </a:solidFill>
                <a:latin typeface="Canva Sans"/>
              </a:rPr>
              <a:t>Amazon Web Services</a:t>
            </a:r>
          </a:p>
        </p:txBody>
      </p:sp>
      <p:sp>
        <p:nvSpPr>
          <p:cNvPr name="TextBox 27" id="27"/>
          <p:cNvSpPr txBox="true"/>
          <p:nvPr/>
        </p:nvSpPr>
        <p:spPr>
          <a:xfrm rot="0">
            <a:off x="-196391" y="6514872"/>
            <a:ext cx="3034441" cy="273952"/>
          </a:xfrm>
          <a:prstGeom prst="rect">
            <a:avLst/>
          </a:prstGeom>
        </p:spPr>
        <p:txBody>
          <a:bodyPr anchor="t" rtlCol="false" tIns="0" lIns="0" bIns="0" rIns="0">
            <a:spAutoFit/>
          </a:bodyPr>
          <a:lstStyle/>
          <a:p>
            <a:pPr algn="ctr">
              <a:lnSpc>
                <a:spcPts val="2203"/>
              </a:lnSpc>
            </a:pPr>
            <a:r>
              <a:rPr lang="en-US" sz="1573">
                <a:solidFill>
                  <a:srgbClr val="FFFFFF"/>
                </a:solidFill>
                <a:latin typeface="Canva Sans"/>
              </a:rPr>
              <a:t>Hardware</a:t>
            </a:r>
          </a:p>
        </p:txBody>
      </p:sp>
      <p:sp>
        <p:nvSpPr>
          <p:cNvPr name="TextBox 28" id="28"/>
          <p:cNvSpPr txBox="true"/>
          <p:nvPr/>
        </p:nvSpPr>
        <p:spPr>
          <a:xfrm rot="0">
            <a:off x="13874362" y="5192497"/>
            <a:ext cx="3384938" cy="907045"/>
          </a:xfrm>
          <a:prstGeom prst="rect">
            <a:avLst/>
          </a:prstGeom>
        </p:spPr>
        <p:txBody>
          <a:bodyPr anchor="t" rtlCol="false" tIns="0" lIns="0" bIns="0" rIns="0">
            <a:spAutoFit/>
          </a:bodyPr>
          <a:lstStyle/>
          <a:p>
            <a:pPr algn="ctr">
              <a:lnSpc>
                <a:spcPts val="2457"/>
              </a:lnSpc>
            </a:pPr>
            <a:r>
              <a:rPr lang="en-US" sz="1755">
                <a:solidFill>
                  <a:srgbClr val="FFFFFF"/>
                </a:solidFill>
                <a:latin typeface="Canva Sans"/>
              </a:rPr>
              <a:t>NoSQL</a:t>
            </a:r>
          </a:p>
          <a:p>
            <a:pPr algn="ctr">
              <a:lnSpc>
                <a:spcPts val="2457"/>
              </a:lnSpc>
            </a:pPr>
            <a:r>
              <a:rPr lang="en-US" sz="1755">
                <a:solidFill>
                  <a:srgbClr val="FFFFFF"/>
                </a:solidFill>
                <a:latin typeface="Canva Sans"/>
              </a:rPr>
              <a:t>Flexible</a:t>
            </a:r>
          </a:p>
          <a:p>
            <a:pPr algn="ctr">
              <a:lnSpc>
                <a:spcPts val="2457"/>
              </a:lnSpc>
            </a:pPr>
            <a:r>
              <a:rPr lang="en-US" sz="1755">
                <a:solidFill>
                  <a:srgbClr val="FFFFFF"/>
                </a:solidFill>
                <a:latin typeface="Canva Sans"/>
              </a:rPr>
              <a:t>Scalable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7201031" y="0"/>
            <a:ext cx="15430157" cy="10545890"/>
            <a:chOff x="0" y="0"/>
            <a:chExt cx="5508856" cy="3765081"/>
          </a:xfrm>
        </p:grpSpPr>
        <p:sp>
          <p:nvSpPr>
            <p:cNvPr name="Freeform 3" id="3"/>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solidFill>
              <a:srgbClr val="F1945B"/>
            </a:solidFill>
          </p:spPr>
        </p:sp>
        <p:sp>
          <p:nvSpPr>
            <p:cNvPr name="Freeform 4" id="4"/>
            <p:cNvSpPr/>
            <p:nvPr/>
          </p:nvSpPr>
          <p:spPr>
            <a:xfrm flipH="false" flipV="false" rot="0">
              <a:off x="0" y="0"/>
              <a:ext cx="5508856" cy="3765081"/>
            </a:xfrm>
            <a:custGeom>
              <a:avLst/>
              <a:gdLst/>
              <a:ahLst/>
              <a:cxnLst/>
              <a:rect r="r" b="b" t="t" l="l"/>
              <a:pathLst>
                <a:path h="3765081" w="5508856">
                  <a:moveTo>
                    <a:pt x="0" y="0"/>
                  </a:moveTo>
                  <a:lnTo>
                    <a:pt x="3335085" y="0"/>
                  </a:lnTo>
                  <a:lnTo>
                    <a:pt x="5508856" y="3765081"/>
                  </a:lnTo>
                  <a:lnTo>
                    <a:pt x="2173770" y="3765081"/>
                  </a:lnTo>
                  <a:lnTo>
                    <a:pt x="0" y="0"/>
                  </a:lnTo>
                  <a:close/>
                </a:path>
              </a:pathLst>
            </a:custGeom>
            <a:blipFill>
              <a:blip r:embed="rId3"/>
              <a:stretch>
                <a:fillRect l="-3921" t="0" r="-3921" b="0"/>
              </a:stretch>
            </a:blipFill>
          </p:spPr>
        </p:sp>
      </p:grpSp>
      <p:sp>
        <p:nvSpPr>
          <p:cNvPr name="TextBox 5" id="5"/>
          <p:cNvSpPr txBox="true"/>
          <p:nvPr/>
        </p:nvSpPr>
        <p:spPr>
          <a:xfrm rot="0">
            <a:off x="3830510" y="1619077"/>
            <a:ext cx="8457192" cy="1003566"/>
          </a:xfrm>
          <a:prstGeom prst="rect">
            <a:avLst/>
          </a:prstGeom>
        </p:spPr>
        <p:txBody>
          <a:bodyPr anchor="t" rtlCol="false" tIns="0" lIns="0" bIns="0" rIns="0">
            <a:spAutoFit/>
          </a:bodyPr>
          <a:lstStyle/>
          <a:p>
            <a:pPr algn="ctr" marL="0" indent="0" lvl="0">
              <a:lnSpc>
                <a:spcPts val="7884"/>
              </a:lnSpc>
              <a:spcBef>
                <a:spcPct val="0"/>
              </a:spcBef>
            </a:pPr>
            <a:r>
              <a:rPr lang="en-US" sz="6570">
                <a:solidFill>
                  <a:srgbClr val="FFFFFF"/>
                </a:solidFill>
                <a:latin typeface="Now Bold"/>
              </a:rPr>
              <a:t>SECURITY</a:t>
            </a:r>
          </a:p>
        </p:txBody>
      </p:sp>
      <p:sp>
        <p:nvSpPr>
          <p:cNvPr name="Freeform 6" id="6"/>
          <p:cNvSpPr/>
          <p:nvPr/>
        </p:nvSpPr>
        <p:spPr>
          <a:xfrm flipH="false" flipV="false" rot="0">
            <a:off x="-2622339" y="7919689"/>
            <a:ext cx="6452848" cy="5596379"/>
          </a:xfrm>
          <a:custGeom>
            <a:avLst/>
            <a:gdLst/>
            <a:ahLst/>
            <a:cxnLst/>
            <a:rect r="r" b="b" t="t" l="l"/>
            <a:pathLst>
              <a:path h="5596379" w="6452848">
                <a:moveTo>
                  <a:pt x="0" y="0"/>
                </a:moveTo>
                <a:lnTo>
                  <a:pt x="6452849" y="0"/>
                </a:lnTo>
                <a:lnTo>
                  <a:pt x="6452849" y="5596379"/>
                </a:lnTo>
                <a:lnTo>
                  <a:pt x="0" y="559637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10800000">
            <a:off x="13367400" y="-2798190"/>
            <a:ext cx="6452848" cy="5596379"/>
          </a:xfrm>
          <a:custGeom>
            <a:avLst/>
            <a:gdLst/>
            <a:ahLst/>
            <a:cxnLst/>
            <a:rect r="r" b="b" t="t" l="l"/>
            <a:pathLst>
              <a:path h="5596379" w="6452848">
                <a:moveTo>
                  <a:pt x="0" y="0"/>
                </a:moveTo>
                <a:lnTo>
                  <a:pt x="6452849" y="0"/>
                </a:lnTo>
                <a:lnTo>
                  <a:pt x="6452849" y="5596380"/>
                </a:lnTo>
                <a:lnTo>
                  <a:pt x="0" y="55963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7213733" y="169113"/>
            <a:ext cx="1449964" cy="1449964"/>
          </a:xfrm>
          <a:custGeom>
            <a:avLst/>
            <a:gdLst/>
            <a:ahLst/>
            <a:cxnLst/>
            <a:rect r="r" b="b" t="t" l="l"/>
            <a:pathLst>
              <a:path h="1449964" w="1449964">
                <a:moveTo>
                  <a:pt x="0" y="0"/>
                </a:moveTo>
                <a:lnTo>
                  <a:pt x="1449965" y="0"/>
                </a:lnTo>
                <a:lnTo>
                  <a:pt x="1449965" y="1449964"/>
                </a:lnTo>
                <a:lnTo>
                  <a:pt x="0" y="144996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6042111" y="2844374"/>
            <a:ext cx="2121413" cy="2121413"/>
          </a:xfrm>
          <a:custGeom>
            <a:avLst/>
            <a:gdLst/>
            <a:ahLst/>
            <a:cxnLst/>
            <a:rect r="r" b="b" t="t" l="l"/>
            <a:pathLst>
              <a:path h="2121413" w="2121413">
                <a:moveTo>
                  <a:pt x="0" y="0"/>
                </a:moveTo>
                <a:lnTo>
                  <a:pt x="2121412" y="0"/>
                </a:lnTo>
                <a:lnTo>
                  <a:pt x="2121412" y="2121413"/>
                </a:lnTo>
                <a:lnTo>
                  <a:pt x="0" y="2121413"/>
                </a:lnTo>
                <a:lnTo>
                  <a:pt x="0" y="0"/>
                </a:lnTo>
                <a:close/>
              </a:path>
            </a:pathLst>
          </a:custGeom>
          <a:blipFill>
            <a:blip r:embed="rId8"/>
            <a:stretch>
              <a:fillRect l="0" t="0" r="0" b="0"/>
            </a:stretch>
          </a:blipFill>
        </p:spPr>
      </p:sp>
      <p:sp>
        <p:nvSpPr>
          <p:cNvPr name="Freeform 10" id="10"/>
          <p:cNvSpPr/>
          <p:nvPr/>
        </p:nvSpPr>
        <p:spPr>
          <a:xfrm flipH="false" flipV="false" rot="0">
            <a:off x="8163523" y="5736036"/>
            <a:ext cx="2183653" cy="2183653"/>
          </a:xfrm>
          <a:custGeom>
            <a:avLst/>
            <a:gdLst/>
            <a:ahLst/>
            <a:cxnLst/>
            <a:rect r="r" b="b" t="t" l="l"/>
            <a:pathLst>
              <a:path h="2183653" w="2183653">
                <a:moveTo>
                  <a:pt x="0" y="0"/>
                </a:moveTo>
                <a:lnTo>
                  <a:pt x="2183653" y="0"/>
                </a:lnTo>
                <a:lnTo>
                  <a:pt x="2183653" y="2183653"/>
                </a:lnTo>
                <a:lnTo>
                  <a:pt x="0" y="2183653"/>
                </a:lnTo>
                <a:lnTo>
                  <a:pt x="0" y="0"/>
                </a:lnTo>
                <a:close/>
              </a:path>
            </a:pathLst>
          </a:custGeom>
          <a:blipFill>
            <a:blip r:embed="rId9"/>
            <a:stretch>
              <a:fillRect l="0" t="0" r="0" b="0"/>
            </a:stretch>
          </a:blipFill>
        </p:spPr>
      </p:sp>
      <p:sp>
        <p:nvSpPr>
          <p:cNvPr name="TextBox 11" id="11"/>
          <p:cNvSpPr txBox="true"/>
          <p:nvPr/>
        </p:nvSpPr>
        <p:spPr>
          <a:xfrm rot="0">
            <a:off x="7981464" y="3613260"/>
            <a:ext cx="3122271" cy="555065"/>
          </a:xfrm>
          <a:prstGeom prst="rect">
            <a:avLst/>
          </a:prstGeom>
        </p:spPr>
        <p:txBody>
          <a:bodyPr anchor="t" rtlCol="false" tIns="0" lIns="0" bIns="0" rIns="0">
            <a:spAutoFit/>
          </a:bodyPr>
          <a:lstStyle/>
          <a:p>
            <a:pPr algn="ctr">
              <a:lnSpc>
                <a:spcPts val="2267"/>
              </a:lnSpc>
            </a:pPr>
            <a:r>
              <a:rPr lang="en-US" sz="1619">
                <a:solidFill>
                  <a:srgbClr val="FFFFFF"/>
                </a:solidFill>
                <a:latin typeface="Canva Sans"/>
              </a:rPr>
              <a:t>Bcrypt for password encryption</a:t>
            </a:r>
          </a:p>
        </p:txBody>
      </p:sp>
      <p:sp>
        <p:nvSpPr>
          <p:cNvPr name="TextBox 12" id="12"/>
          <p:cNvSpPr txBox="true"/>
          <p:nvPr/>
        </p:nvSpPr>
        <p:spPr>
          <a:xfrm rot="0">
            <a:off x="10245129" y="6536042"/>
            <a:ext cx="3122271" cy="555065"/>
          </a:xfrm>
          <a:prstGeom prst="rect">
            <a:avLst/>
          </a:prstGeom>
        </p:spPr>
        <p:txBody>
          <a:bodyPr anchor="t" rtlCol="false" tIns="0" lIns="0" bIns="0" rIns="0">
            <a:spAutoFit/>
          </a:bodyPr>
          <a:lstStyle/>
          <a:p>
            <a:pPr algn="ctr">
              <a:lnSpc>
                <a:spcPts val="2267"/>
              </a:lnSpc>
            </a:pPr>
            <a:r>
              <a:rPr lang="en-US" sz="1619">
                <a:solidFill>
                  <a:srgbClr val="FFFFFF"/>
                </a:solidFill>
                <a:latin typeface="Canva Sans"/>
              </a:rPr>
              <a:t>JSON Web Token for user authentication</a:t>
            </a:r>
          </a:p>
        </p:txBody>
      </p:sp>
      <p:sp>
        <p:nvSpPr>
          <p:cNvPr name="Freeform 13" id="13"/>
          <p:cNvSpPr/>
          <p:nvPr/>
        </p:nvSpPr>
        <p:spPr>
          <a:xfrm flipH="false" flipV="false" rot="0">
            <a:off x="10466346" y="8110282"/>
            <a:ext cx="1821356" cy="2052758"/>
          </a:xfrm>
          <a:custGeom>
            <a:avLst/>
            <a:gdLst/>
            <a:ahLst/>
            <a:cxnLst/>
            <a:rect r="r" b="b" t="t" l="l"/>
            <a:pathLst>
              <a:path h="2052758" w="1821356">
                <a:moveTo>
                  <a:pt x="0" y="0"/>
                </a:moveTo>
                <a:lnTo>
                  <a:pt x="1821356" y="0"/>
                </a:lnTo>
                <a:lnTo>
                  <a:pt x="1821356" y="2052759"/>
                </a:lnTo>
                <a:lnTo>
                  <a:pt x="0" y="205275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4" id="14"/>
          <p:cNvSpPr txBox="true"/>
          <p:nvPr/>
        </p:nvSpPr>
        <p:spPr>
          <a:xfrm rot="0">
            <a:off x="12003877" y="8986747"/>
            <a:ext cx="3122271" cy="271254"/>
          </a:xfrm>
          <a:prstGeom prst="rect">
            <a:avLst/>
          </a:prstGeom>
        </p:spPr>
        <p:txBody>
          <a:bodyPr anchor="t" rtlCol="false" tIns="0" lIns="0" bIns="0" rIns="0">
            <a:spAutoFit/>
          </a:bodyPr>
          <a:lstStyle/>
          <a:p>
            <a:pPr algn="ctr">
              <a:lnSpc>
                <a:spcPts val="2267"/>
              </a:lnSpc>
            </a:pPr>
            <a:r>
              <a:rPr lang="en-US" sz="1619">
                <a:solidFill>
                  <a:srgbClr val="FFFFFF"/>
                </a:solidFill>
                <a:latin typeface="Canva Sans"/>
              </a:rPr>
              <a:t>POST Requests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837570"/>
            <a:ext cx="16594064" cy="3098369"/>
          </a:xfrm>
          <a:custGeom>
            <a:avLst/>
            <a:gdLst/>
            <a:ahLst/>
            <a:cxnLst/>
            <a:rect r="r" b="b" t="t" l="l"/>
            <a:pathLst>
              <a:path h="3098369" w="16594064">
                <a:moveTo>
                  <a:pt x="0" y="0"/>
                </a:moveTo>
                <a:lnTo>
                  <a:pt x="16594064" y="0"/>
                </a:lnTo>
                <a:lnTo>
                  <a:pt x="16594064" y="3098369"/>
                </a:lnTo>
                <a:lnTo>
                  <a:pt x="0" y="3098369"/>
                </a:lnTo>
                <a:lnTo>
                  <a:pt x="0" y="0"/>
                </a:lnTo>
                <a:close/>
              </a:path>
            </a:pathLst>
          </a:custGeom>
          <a:blipFill>
            <a:blip r:embed="rId2"/>
            <a:stretch>
              <a:fillRect l="0" t="0" r="0" b="0"/>
            </a:stretch>
          </a:blipFill>
        </p:spPr>
      </p:sp>
      <p:sp>
        <p:nvSpPr>
          <p:cNvPr name="Freeform 3" id="3"/>
          <p:cNvSpPr/>
          <p:nvPr/>
        </p:nvSpPr>
        <p:spPr>
          <a:xfrm flipH="false" flipV="false" rot="0">
            <a:off x="1028700" y="4794885"/>
            <a:ext cx="8115300" cy="4463415"/>
          </a:xfrm>
          <a:custGeom>
            <a:avLst/>
            <a:gdLst/>
            <a:ahLst/>
            <a:cxnLst/>
            <a:rect r="r" b="b" t="t" l="l"/>
            <a:pathLst>
              <a:path h="4463415" w="8115300">
                <a:moveTo>
                  <a:pt x="0" y="0"/>
                </a:moveTo>
                <a:lnTo>
                  <a:pt x="8115300" y="0"/>
                </a:lnTo>
                <a:lnTo>
                  <a:pt x="8115300" y="4463415"/>
                </a:lnTo>
                <a:lnTo>
                  <a:pt x="0" y="4463415"/>
                </a:lnTo>
                <a:lnTo>
                  <a:pt x="0" y="0"/>
                </a:lnTo>
                <a:close/>
              </a:path>
            </a:pathLst>
          </a:custGeom>
          <a:blipFill>
            <a:blip r:embed="rId3"/>
            <a:stretch>
              <a:fillRect l="0" t="0" r="0" b="0"/>
            </a:stretch>
          </a:blipFill>
        </p:spPr>
      </p:sp>
      <p:sp>
        <p:nvSpPr>
          <p:cNvPr name="Freeform 4" id="4"/>
          <p:cNvSpPr/>
          <p:nvPr/>
        </p:nvSpPr>
        <p:spPr>
          <a:xfrm flipH="false" flipV="false" rot="0">
            <a:off x="11419239" y="5296754"/>
            <a:ext cx="3459678" cy="3459678"/>
          </a:xfrm>
          <a:custGeom>
            <a:avLst/>
            <a:gdLst/>
            <a:ahLst/>
            <a:cxnLst/>
            <a:rect r="r" b="b" t="t" l="l"/>
            <a:pathLst>
              <a:path h="3459678" w="3459678">
                <a:moveTo>
                  <a:pt x="0" y="0"/>
                </a:moveTo>
                <a:lnTo>
                  <a:pt x="3459678" y="0"/>
                </a:lnTo>
                <a:lnTo>
                  <a:pt x="3459678" y="3459677"/>
                </a:lnTo>
                <a:lnTo>
                  <a:pt x="0" y="3459677"/>
                </a:lnTo>
                <a:lnTo>
                  <a:pt x="0" y="0"/>
                </a:lnTo>
                <a:close/>
              </a:path>
            </a:pathLst>
          </a:custGeom>
          <a:blipFill>
            <a:blip r:embed="rId4"/>
            <a:stretch>
              <a:fillRect l="0" t="0" r="0" b="0"/>
            </a:stretch>
          </a:blipFill>
        </p:spPr>
      </p:sp>
      <p:sp>
        <p:nvSpPr>
          <p:cNvPr name="TextBox 5" id="5"/>
          <p:cNvSpPr txBox="true"/>
          <p:nvPr/>
        </p:nvSpPr>
        <p:spPr>
          <a:xfrm rot="0">
            <a:off x="2419018" y="150125"/>
            <a:ext cx="13449963" cy="637032"/>
          </a:xfrm>
          <a:prstGeom prst="rect">
            <a:avLst/>
          </a:prstGeom>
        </p:spPr>
        <p:txBody>
          <a:bodyPr anchor="t" rtlCol="false" tIns="0" lIns="0" bIns="0" rIns="0">
            <a:spAutoFit/>
          </a:bodyPr>
          <a:lstStyle/>
          <a:p>
            <a:pPr algn="ctr">
              <a:lnSpc>
                <a:spcPts val="5244"/>
              </a:lnSpc>
              <a:spcBef>
                <a:spcPct val="0"/>
              </a:spcBef>
            </a:pPr>
            <a:r>
              <a:rPr lang="en-US" sz="3800">
                <a:solidFill>
                  <a:srgbClr val="FFFFFF"/>
                </a:solidFill>
                <a:latin typeface="DM Sans Bold"/>
              </a:rPr>
              <a:t>Organization</a:t>
            </a:r>
          </a:p>
        </p:txBody>
      </p:sp>
      <p:sp>
        <p:nvSpPr>
          <p:cNvPr name="TextBox 6" id="6"/>
          <p:cNvSpPr txBox="true"/>
          <p:nvPr/>
        </p:nvSpPr>
        <p:spPr>
          <a:xfrm rot="0">
            <a:off x="1180725" y="9163050"/>
            <a:ext cx="6867935"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Kanban</a:t>
            </a:r>
          </a:p>
        </p:txBody>
      </p:sp>
      <p:sp>
        <p:nvSpPr>
          <p:cNvPr name="TextBox 7" id="7"/>
          <p:cNvSpPr txBox="true"/>
          <p:nvPr/>
        </p:nvSpPr>
        <p:spPr>
          <a:xfrm rot="0">
            <a:off x="8306642" y="3850214"/>
            <a:ext cx="2621783" cy="778510"/>
          </a:xfrm>
          <a:prstGeom prst="rect">
            <a:avLst/>
          </a:prstGeom>
        </p:spPr>
        <p:txBody>
          <a:bodyPr anchor="t" rtlCol="false" tIns="0" lIns="0" bIns="0" rIns="0">
            <a:spAutoFit/>
          </a:bodyPr>
          <a:lstStyle/>
          <a:p>
            <a:pPr algn="ctr">
              <a:lnSpc>
                <a:spcPts val="6440"/>
              </a:lnSpc>
            </a:pPr>
            <a:r>
              <a:rPr lang="en-US" sz="4600">
                <a:solidFill>
                  <a:srgbClr val="FFFFFF"/>
                </a:solidFill>
                <a:latin typeface="Canva Sans Bold"/>
              </a:rPr>
              <a:t>Timeline</a:t>
            </a:r>
          </a:p>
        </p:txBody>
      </p:sp>
      <p:sp>
        <p:nvSpPr>
          <p:cNvPr name="TextBox 8" id="8"/>
          <p:cNvSpPr txBox="true"/>
          <p:nvPr/>
        </p:nvSpPr>
        <p:spPr>
          <a:xfrm rot="0">
            <a:off x="9715111" y="9163050"/>
            <a:ext cx="6867935"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Github</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sp>
        <p:nvSpPr>
          <p:cNvPr name="Freeform 2" id="2"/>
          <p:cNvSpPr/>
          <p:nvPr/>
        </p:nvSpPr>
        <p:spPr>
          <a:xfrm flipH="false" flipV="false" rot="0">
            <a:off x="16683520" y="1590911"/>
            <a:ext cx="2651835" cy="2651835"/>
          </a:xfrm>
          <a:custGeom>
            <a:avLst/>
            <a:gdLst/>
            <a:ahLst/>
            <a:cxnLst/>
            <a:rect r="r" b="b" t="t" l="l"/>
            <a:pathLst>
              <a:path h="2651835" w="2651835">
                <a:moveTo>
                  <a:pt x="0" y="0"/>
                </a:moveTo>
                <a:lnTo>
                  <a:pt x="2651835" y="0"/>
                </a:lnTo>
                <a:lnTo>
                  <a:pt x="2651835"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637321" y="2636321"/>
            <a:ext cx="7650679" cy="7650679"/>
            <a:chOff x="0" y="0"/>
            <a:chExt cx="3331210" cy="3331210"/>
          </a:xfrm>
        </p:grpSpPr>
        <p:sp>
          <p:nvSpPr>
            <p:cNvPr name="Freeform 4" id="4"/>
            <p:cNvSpPr/>
            <p:nvPr/>
          </p:nvSpPr>
          <p:spPr>
            <a:xfrm flipH="false" flipV="false" rot="0">
              <a:off x="0" y="0"/>
              <a:ext cx="3331210" cy="3331210"/>
            </a:xfrm>
            <a:custGeom>
              <a:avLst/>
              <a:gdLst/>
              <a:ahLst/>
              <a:cxnLst/>
              <a:rect r="r" b="b" t="t" l="l"/>
              <a:pathLst>
                <a:path h="3331210" w="3331210">
                  <a:moveTo>
                    <a:pt x="3331210" y="3331210"/>
                  </a:moveTo>
                  <a:lnTo>
                    <a:pt x="0" y="3331210"/>
                  </a:lnTo>
                  <a:cubicBezTo>
                    <a:pt x="0" y="1490980"/>
                    <a:pt x="1490980" y="0"/>
                    <a:pt x="3331210" y="0"/>
                  </a:cubicBezTo>
                  <a:lnTo>
                    <a:pt x="3331210" y="3331210"/>
                  </a:lnTo>
                  <a:close/>
                </a:path>
              </a:pathLst>
            </a:custGeom>
            <a:blipFill>
              <a:blip r:embed="rId4"/>
              <a:stretch>
                <a:fillRect l="0" t="0" r="0" b="0"/>
              </a:stretch>
            </a:blipFill>
          </p:spPr>
        </p:sp>
      </p:grpSp>
      <p:sp>
        <p:nvSpPr>
          <p:cNvPr name="Freeform 5" id="5"/>
          <p:cNvSpPr/>
          <p:nvPr/>
        </p:nvSpPr>
        <p:spPr>
          <a:xfrm flipH="false" flipV="false" rot="0">
            <a:off x="-789475" y="-570381"/>
            <a:ext cx="2651835" cy="2651835"/>
          </a:xfrm>
          <a:custGeom>
            <a:avLst/>
            <a:gdLst/>
            <a:ahLst/>
            <a:cxnLst/>
            <a:rect r="r" b="b" t="t" l="l"/>
            <a:pathLst>
              <a:path h="2651835" w="2651835">
                <a:moveTo>
                  <a:pt x="0" y="0"/>
                </a:moveTo>
                <a:lnTo>
                  <a:pt x="2651836" y="0"/>
                </a:lnTo>
                <a:lnTo>
                  <a:pt x="2651836" y="2651835"/>
                </a:lnTo>
                <a:lnTo>
                  <a:pt x="0" y="2651835"/>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495387" y="2540268"/>
            <a:ext cx="1519827" cy="1519827"/>
          </a:xfrm>
          <a:custGeom>
            <a:avLst/>
            <a:gdLst/>
            <a:ahLst/>
            <a:cxnLst/>
            <a:rect r="r" b="b" t="t" l="l"/>
            <a:pathLst>
              <a:path h="1519827" w="1519827">
                <a:moveTo>
                  <a:pt x="0" y="0"/>
                </a:moveTo>
                <a:lnTo>
                  <a:pt x="1519828" y="0"/>
                </a:lnTo>
                <a:lnTo>
                  <a:pt x="1519828" y="1519828"/>
                </a:lnTo>
                <a:lnTo>
                  <a:pt x="0" y="1519828"/>
                </a:lnTo>
                <a:lnTo>
                  <a:pt x="0" y="0"/>
                </a:lnTo>
                <a:close/>
              </a:path>
            </a:pathLst>
          </a:custGeom>
          <a:blipFill>
            <a:blip r:embed="rId5"/>
            <a:stretch>
              <a:fillRect l="0" t="0" r="0" b="0"/>
            </a:stretch>
          </a:blipFill>
        </p:spPr>
      </p:sp>
      <p:sp>
        <p:nvSpPr>
          <p:cNvPr name="TextBox 7" id="7"/>
          <p:cNvSpPr txBox="true"/>
          <p:nvPr/>
        </p:nvSpPr>
        <p:spPr>
          <a:xfrm rot="0">
            <a:off x="1028700" y="8640740"/>
            <a:ext cx="9364819" cy="617560"/>
          </a:xfrm>
          <a:prstGeom prst="rect">
            <a:avLst/>
          </a:prstGeom>
        </p:spPr>
        <p:txBody>
          <a:bodyPr anchor="t" rtlCol="false" tIns="0" lIns="0" bIns="0" rIns="0">
            <a:spAutoFit/>
          </a:bodyPr>
          <a:lstStyle/>
          <a:p>
            <a:pPr algn="l" marL="0" indent="0" lvl="0">
              <a:lnSpc>
                <a:spcPts val="5099"/>
              </a:lnSpc>
              <a:spcBef>
                <a:spcPct val="0"/>
              </a:spcBef>
            </a:pPr>
            <a:r>
              <a:rPr lang="en-US" sz="3695">
                <a:solidFill>
                  <a:srgbClr val="4BD1FB"/>
                </a:solidFill>
                <a:latin typeface="DM Sans Bold"/>
              </a:rPr>
              <a:t>I will now demo my project</a:t>
            </a:r>
          </a:p>
        </p:txBody>
      </p:sp>
      <p:sp>
        <p:nvSpPr>
          <p:cNvPr name="TextBox 8" id="8"/>
          <p:cNvSpPr txBox="true"/>
          <p:nvPr/>
        </p:nvSpPr>
        <p:spPr>
          <a:xfrm rot="0">
            <a:off x="1495387" y="4366509"/>
            <a:ext cx="10434893" cy="2653840"/>
          </a:xfrm>
          <a:prstGeom prst="rect">
            <a:avLst/>
          </a:prstGeom>
        </p:spPr>
        <p:txBody>
          <a:bodyPr anchor="t" rtlCol="false" tIns="0" lIns="0" bIns="0" rIns="0">
            <a:spAutoFit/>
          </a:bodyPr>
          <a:lstStyle/>
          <a:p>
            <a:pPr marL="0" indent="0" lvl="0">
              <a:lnSpc>
                <a:spcPts val="10543"/>
              </a:lnSpc>
            </a:pPr>
            <a:r>
              <a:rPr lang="en-US" sz="7530" spc="459">
                <a:solidFill>
                  <a:srgbClr val="FFFFFF"/>
                </a:solidFill>
                <a:latin typeface="Now Bold"/>
              </a:rPr>
              <a:t>Thank You For Listening</a:t>
            </a:r>
          </a:p>
        </p:txBody>
      </p:sp>
      <p:sp>
        <p:nvSpPr>
          <p:cNvPr name="TextBox 9" id="9"/>
          <p:cNvSpPr txBox="true"/>
          <p:nvPr/>
        </p:nvSpPr>
        <p:spPr>
          <a:xfrm rot="0">
            <a:off x="3181449" y="2957816"/>
            <a:ext cx="1810574" cy="675207"/>
          </a:xfrm>
          <a:prstGeom prst="rect">
            <a:avLst/>
          </a:prstGeom>
        </p:spPr>
        <p:txBody>
          <a:bodyPr anchor="t" rtlCol="false" tIns="0" lIns="0" bIns="0" rIns="0">
            <a:spAutoFit/>
          </a:bodyPr>
          <a:lstStyle/>
          <a:p>
            <a:pPr>
              <a:lnSpc>
                <a:spcPts val="2666"/>
              </a:lnSpc>
            </a:pPr>
            <a:r>
              <a:rPr lang="en-US" sz="2167" spc="-43">
                <a:solidFill>
                  <a:srgbClr val="56AEFF"/>
                </a:solidFill>
                <a:latin typeface="DM Sans Italics"/>
              </a:rPr>
              <a:t>Canteen on the go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DAF2qSqxVxg</dc:identifier>
  <dcterms:modified xsi:type="dcterms:W3CDTF">2011-08-01T06:04:30Z</dcterms:modified>
  <cp:revision>1</cp:revision>
  <dc:title>FYP</dc:title>
</cp:coreProperties>
</file>

<file path=docProps/thumbnail.jpeg>
</file>